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26"/>
  </p:notesMasterIdLst>
  <p:handoutMasterIdLst>
    <p:handoutMasterId r:id="rId27"/>
  </p:handoutMasterIdLst>
  <p:sldIdLst>
    <p:sldId id="297" r:id="rId3"/>
    <p:sldId id="424" r:id="rId4"/>
    <p:sldId id="436" r:id="rId5"/>
    <p:sldId id="454" r:id="rId6"/>
    <p:sldId id="425" r:id="rId7"/>
    <p:sldId id="426" r:id="rId8"/>
    <p:sldId id="438" r:id="rId9"/>
    <p:sldId id="455" r:id="rId10"/>
    <p:sldId id="446" r:id="rId11"/>
    <p:sldId id="451" r:id="rId12"/>
    <p:sldId id="441" r:id="rId13"/>
    <p:sldId id="440" r:id="rId14"/>
    <p:sldId id="450" r:id="rId15"/>
    <p:sldId id="447" r:id="rId16"/>
    <p:sldId id="434" r:id="rId17"/>
    <p:sldId id="432" r:id="rId18"/>
    <p:sldId id="428" r:id="rId19"/>
    <p:sldId id="433" r:id="rId20"/>
    <p:sldId id="448" r:id="rId21"/>
    <p:sldId id="420" r:id="rId22"/>
    <p:sldId id="430" r:id="rId23"/>
    <p:sldId id="445" r:id="rId24"/>
    <p:sldId id="452" r:id="rId25"/>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CC07B19-A71C-4D08-8802-1D44DD13519D}">
          <p14:sldIdLst>
            <p14:sldId id="297"/>
            <p14:sldId id="424"/>
            <p14:sldId id="436"/>
            <p14:sldId id="454"/>
            <p14:sldId id="425"/>
            <p14:sldId id="426"/>
            <p14:sldId id="438"/>
            <p14:sldId id="455"/>
            <p14:sldId id="446"/>
            <p14:sldId id="451"/>
            <p14:sldId id="441"/>
            <p14:sldId id="440"/>
          </p14:sldIdLst>
        </p14:section>
        <p14:section name="質疑応答" id="{58D9EC12-5FA4-449F-BD86-009D93BB6590}">
          <p14:sldIdLst>
            <p14:sldId id="450"/>
            <p14:sldId id="447"/>
            <p14:sldId id="434"/>
            <p14:sldId id="432"/>
            <p14:sldId id="428"/>
            <p14:sldId id="433"/>
            <p14:sldId id="448"/>
            <p14:sldId id="420"/>
            <p14:sldId id="430"/>
            <p14:sldId id="445"/>
            <p14:sldId id="45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7AC2E8"/>
    <a:srgbClr val="021F4D"/>
    <a:srgbClr val="FDC734"/>
    <a:srgbClr val="FF99CC"/>
    <a:srgbClr val="A7FFCD"/>
    <a:srgbClr val="3FFF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12" autoAdjust="0"/>
    <p:restoredTop sz="89006" autoAdjust="0"/>
  </p:normalViewPr>
  <p:slideViewPr>
    <p:cSldViewPr>
      <p:cViewPr varScale="1">
        <p:scale>
          <a:sx n="94" d="100"/>
          <a:sy n="94" d="100"/>
        </p:scale>
        <p:origin x="174"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0" d="100"/>
          <a:sy n="80" d="100"/>
        </p:scale>
        <p:origin x="-4032" y="-108"/>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5"/>
            <a:ext cx="2949786" cy="496967"/>
          </a:xfrm>
          <a:prstGeom prst="rect">
            <a:avLst/>
          </a:prstGeom>
        </p:spPr>
        <p:txBody>
          <a:bodyPr vert="horz" lIns="92132" tIns="46066" rIns="92132" bIns="46066"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5839" y="5"/>
            <a:ext cx="2949786" cy="496967"/>
          </a:xfrm>
          <a:prstGeom prst="rect">
            <a:avLst/>
          </a:prstGeom>
        </p:spPr>
        <p:txBody>
          <a:bodyPr vert="horz" lIns="92132" tIns="46066" rIns="92132" bIns="46066" rtlCol="0"/>
          <a:lstStyle>
            <a:lvl1pPr algn="r">
              <a:defRPr sz="1200"/>
            </a:lvl1pPr>
          </a:lstStyle>
          <a:p>
            <a:fld id="{452C9583-7779-4B84-A801-050E459AC842}" type="datetimeFigureOut">
              <a:rPr kumimoji="1" lang="ja-JP" altLang="en-US" smtClean="0"/>
              <a:t>2015/2/23</a:t>
            </a:fld>
            <a:endParaRPr kumimoji="1" lang="ja-JP" altLang="en-US"/>
          </a:p>
        </p:txBody>
      </p:sp>
      <p:sp>
        <p:nvSpPr>
          <p:cNvPr id="4" name="フッター プレースホルダー 3"/>
          <p:cNvSpPr>
            <a:spLocks noGrp="1"/>
          </p:cNvSpPr>
          <p:nvPr>
            <p:ph type="ftr" sz="quarter" idx="2"/>
          </p:nvPr>
        </p:nvSpPr>
        <p:spPr>
          <a:xfrm>
            <a:off x="0" y="9440651"/>
            <a:ext cx="2949786" cy="496967"/>
          </a:xfrm>
          <a:prstGeom prst="rect">
            <a:avLst/>
          </a:prstGeom>
        </p:spPr>
        <p:txBody>
          <a:bodyPr vert="horz" lIns="92132" tIns="46066" rIns="92132" bIns="46066"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5839" y="9440651"/>
            <a:ext cx="2949786" cy="496967"/>
          </a:xfrm>
          <a:prstGeom prst="rect">
            <a:avLst/>
          </a:prstGeom>
        </p:spPr>
        <p:txBody>
          <a:bodyPr vert="horz" lIns="92132" tIns="46066" rIns="92132" bIns="46066" rtlCol="0" anchor="b"/>
          <a:lstStyle>
            <a:lvl1pPr algn="r">
              <a:defRPr sz="1200"/>
            </a:lvl1pPr>
          </a:lstStyle>
          <a:p>
            <a:fld id="{E029998F-A981-4C96-A1C9-8874AB0934A6}" type="slidenum">
              <a:rPr kumimoji="1" lang="ja-JP" altLang="en-US" smtClean="0"/>
              <a:t>‹#›</a:t>
            </a:fld>
            <a:endParaRPr kumimoji="1" lang="ja-JP" altLang="en-US"/>
          </a:p>
        </p:txBody>
      </p:sp>
    </p:spTree>
    <p:extLst>
      <p:ext uri="{BB962C8B-B14F-4D97-AF65-F5344CB8AC3E}">
        <p14:creationId xmlns:p14="http://schemas.microsoft.com/office/powerpoint/2010/main" val="34765719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5"/>
            <a:ext cx="2949786" cy="496967"/>
          </a:xfrm>
          <a:prstGeom prst="rect">
            <a:avLst/>
          </a:prstGeom>
        </p:spPr>
        <p:txBody>
          <a:bodyPr vert="horz" lIns="92132" tIns="46066" rIns="92132" bIns="46066"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9" y="5"/>
            <a:ext cx="2949786" cy="496967"/>
          </a:xfrm>
          <a:prstGeom prst="rect">
            <a:avLst/>
          </a:prstGeom>
        </p:spPr>
        <p:txBody>
          <a:bodyPr vert="horz" lIns="92132" tIns="46066" rIns="92132" bIns="46066" rtlCol="0"/>
          <a:lstStyle>
            <a:lvl1pPr algn="r">
              <a:defRPr sz="1200"/>
            </a:lvl1pPr>
          </a:lstStyle>
          <a:p>
            <a:fld id="{071280C7-6BDF-445B-97A6-35B162191FF3}" type="datetimeFigureOut">
              <a:rPr kumimoji="1" lang="ja-JP" altLang="en-US" smtClean="0"/>
              <a:t>2015/2/23</a:t>
            </a:fld>
            <a:endParaRPr kumimoji="1" lang="ja-JP" altLang="en-US"/>
          </a:p>
        </p:txBody>
      </p:sp>
      <p:sp>
        <p:nvSpPr>
          <p:cNvPr id="4" name="スライド イメージ プレースホルダー 3"/>
          <p:cNvSpPr>
            <a:spLocks noGrp="1" noRot="1" noChangeAspect="1"/>
          </p:cNvSpPr>
          <p:nvPr>
            <p:ph type="sldImg" idx="2"/>
          </p:nvPr>
        </p:nvSpPr>
        <p:spPr>
          <a:xfrm>
            <a:off x="917575" y="744538"/>
            <a:ext cx="4972050" cy="3729037"/>
          </a:xfrm>
          <a:prstGeom prst="rect">
            <a:avLst/>
          </a:prstGeom>
          <a:noFill/>
          <a:ln w="12700">
            <a:solidFill>
              <a:prstClr val="black"/>
            </a:solidFill>
          </a:ln>
        </p:spPr>
        <p:txBody>
          <a:bodyPr vert="horz" lIns="92132" tIns="46066" rIns="92132" bIns="46066" rtlCol="0" anchor="ctr"/>
          <a:lstStyle/>
          <a:p>
            <a:endParaRPr lang="ja-JP" altLang="en-US"/>
          </a:p>
        </p:txBody>
      </p:sp>
      <p:sp>
        <p:nvSpPr>
          <p:cNvPr id="5" name="ノート プレースホルダー 4"/>
          <p:cNvSpPr>
            <a:spLocks noGrp="1"/>
          </p:cNvSpPr>
          <p:nvPr>
            <p:ph type="body" sz="quarter" idx="3"/>
          </p:nvPr>
        </p:nvSpPr>
        <p:spPr>
          <a:xfrm>
            <a:off x="680721" y="4721185"/>
            <a:ext cx="5445760" cy="4472702"/>
          </a:xfrm>
          <a:prstGeom prst="rect">
            <a:avLst/>
          </a:prstGeom>
        </p:spPr>
        <p:txBody>
          <a:bodyPr vert="horz" lIns="92132" tIns="46066" rIns="92132" bIns="46066"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51"/>
            <a:ext cx="2949786" cy="496967"/>
          </a:xfrm>
          <a:prstGeom prst="rect">
            <a:avLst/>
          </a:prstGeom>
        </p:spPr>
        <p:txBody>
          <a:bodyPr vert="horz" lIns="92132" tIns="46066" rIns="92132" bIns="4606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9" y="9440651"/>
            <a:ext cx="2949786" cy="496967"/>
          </a:xfrm>
          <a:prstGeom prst="rect">
            <a:avLst/>
          </a:prstGeom>
        </p:spPr>
        <p:txBody>
          <a:bodyPr vert="horz" lIns="92132" tIns="46066" rIns="92132" bIns="46066" rtlCol="0" anchor="b"/>
          <a:lstStyle>
            <a:lvl1pPr algn="r">
              <a:defRPr sz="1200"/>
            </a:lvl1pPr>
          </a:lstStyle>
          <a:p>
            <a:fld id="{FDBA7AEE-0594-459F-A190-BD7C1B6B7498}" type="slidenum">
              <a:rPr kumimoji="1" lang="ja-JP" altLang="en-US" smtClean="0"/>
              <a:t>‹#›</a:t>
            </a:fld>
            <a:endParaRPr kumimoji="1" lang="ja-JP" altLang="en-US"/>
          </a:p>
        </p:txBody>
      </p:sp>
    </p:spTree>
    <p:extLst>
      <p:ext uri="{BB962C8B-B14F-4D97-AF65-F5344CB8AC3E}">
        <p14:creationId xmlns:p14="http://schemas.microsoft.com/office/powerpoint/2010/main" val="142902339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lideshare.net/Takayosi/miru2014-tutorial-deeplearning-37219713"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1</a:t>
            </a:fld>
            <a:endParaRPr kumimoji="1" lang="ja-JP" altLang="en-US"/>
          </a:p>
        </p:txBody>
      </p:sp>
    </p:spTree>
    <p:extLst>
      <p:ext uri="{BB962C8B-B14F-4D97-AF65-F5344CB8AC3E}">
        <p14:creationId xmlns:p14="http://schemas.microsoft.com/office/powerpoint/2010/main" val="4291556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10</a:t>
            </a:fld>
            <a:endParaRPr kumimoji="1" lang="ja-JP" altLang="en-US"/>
          </a:p>
        </p:txBody>
      </p:sp>
    </p:spTree>
    <p:extLst>
      <p:ext uri="{BB962C8B-B14F-4D97-AF65-F5344CB8AC3E}">
        <p14:creationId xmlns:p14="http://schemas.microsoft.com/office/powerpoint/2010/main" val="833705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13</a:t>
            </a:fld>
            <a:endParaRPr kumimoji="1" lang="ja-JP" altLang="en-US"/>
          </a:p>
        </p:txBody>
      </p:sp>
    </p:spTree>
    <p:extLst>
      <p:ext uri="{BB962C8B-B14F-4D97-AF65-F5344CB8AC3E}">
        <p14:creationId xmlns:p14="http://schemas.microsoft.com/office/powerpoint/2010/main" val="3763345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http://www.slideshare.net/yoshihisamaruya/dnn-deep-learningv10?related=1</a:t>
            </a:r>
          </a:p>
          <a:p>
            <a:endParaRPr kumimoji="1" lang="en-US" altLang="ja-JP" dirty="0" smtClean="0"/>
          </a:p>
          <a:p>
            <a:pPr defTabSz="921624"/>
            <a:r>
              <a:rPr lang="ja-JP" altLang="en-US"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機械学習や人工知能、パターン認識、ＮＮの位置づけ</a:t>
            </a:r>
          </a:p>
          <a:p>
            <a:r>
              <a:rPr lang="en-US" altLang="ja-JP"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NN</a:t>
            </a:r>
            <a:r>
              <a:rPr lang="ja-JP" altLang="en-US" dirty="0" err="1"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できること</a:t>
            </a:r>
            <a:endParaRPr lang="en-US" altLang="ja-JP"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①パターン認識（教師有り）</a:t>
            </a:r>
            <a:endParaRPr lang="en-US" altLang="ja-JP"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②クラスタリング（教師なし）</a:t>
            </a:r>
            <a:endParaRPr lang="en-US" altLang="ja-JP"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21</a:t>
            </a:fld>
            <a:endParaRPr kumimoji="1" lang="ja-JP" altLang="en-US"/>
          </a:p>
        </p:txBody>
      </p:sp>
    </p:spTree>
    <p:extLst>
      <p:ext uri="{BB962C8B-B14F-4D97-AF65-F5344CB8AC3E}">
        <p14:creationId xmlns:p14="http://schemas.microsoft.com/office/powerpoint/2010/main" val="3023723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http://sssslide.com/www.slideshare.net/Takayosi/miru2014-tutorial-deeplearning-37219713</a:t>
            </a:r>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23</a:t>
            </a:fld>
            <a:endParaRPr kumimoji="1" lang="ja-JP" altLang="en-US"/>
          </a:p>
        </p:txBody>
      </p:sp>
    </p:spTree>
    <p:extLst>
      <p:ext uri="{BB962C8B-B14F-4D97-AF65-F5344CB8AC3E}">
        <p14:creationId xmlns:p14="http://schemas.microsoft.com/office/powerpoint/2010/main" val="167208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solidFill>
                  <a:srgbClr val="021F4D"/>
                </a:solidFill>
                <a:latin typeface="メイリオ" panose="020B0604030504040204" pitchFamily="50" charset="-128"/>
                <a:ea typeface="メイリオ" panose="020B0604030504040204" pitchFamily="50" charset="-128"/>
              </a:rPr>
              <a:t>・特定箇所だけでなく。また、駐車場の有無など、周辺環境の調査も代替したい</a:t>
            </a:r>
            <a:endParaRPr lang="en-US" altLang="ja-JP" dirty="0" smtClean="0">
              <a:solidFill>
                <a:srgbClr val="021F4D"/>
              </a:solidFill>
              <a:latin typeface="メイリオ" panose="020B0604030504040204" pitchFamily="50" charset="-128"/>
              <a:ea typeface="メイリオ" panose="020B0604030504040204" pitchFamily="50" charset="-128"/>
            </a:endParaRPr>
          </a:p>
          <a:p>
            <a:r>
              <a:rPr lang="ja-JP" altLang="en-US" dirty="0" smtClean="0">
                <a:solidFill>
                  <a:srgbClr val="021F4D"/>
                </a:solidFill>
                <a:latin typeface="メイリオ" panose="020B0604030504040204" pitchFamily="50" charset="-128"/>
                <a:ea typeface="メイリオ" panose="020B0604030504040204" pitchFamily="50" charset="-128"/>
              </a:rPr>
              <a:t>・平日と休日の違い季節やごとう</a:t>
            </a:r>
            <a:r>
              <a:rPr lang="ja-JP" altLang="en-US" dirty="0" err="1" smtClean="0">
                <a:solidFill>
                  <a:srgbClr val="021F4D"/>
                </a:solidFill>
                <a:latin typeface="メイリオ" panose="020B0604030504040204" pitchFamily="50" charset="-128"/>
                <a:ea typeface="メイリオ" panose="020B0604030504040204" pitchFamily="50" charset="-128"/>
              </a:rPr>
              <a:t>びの</a:t>
            </a:r>
            <a:r>
              <a:rPr lang="ja-JP" altLang="en-US" dirty="0" smtClean="0">
                <a:solidFill>
                  <a:srgbClr val="021F4D"/>
                </a:solidFill>
                <a:latin typeface="メイリオ" panose="020B0604030504040204" pitchFamily="50" charset="-128"/>
                <a:ea typeface="メイリオ" panose="020B0604030504040204" pitchFamily="50" charset="-128"/>
              </a:rPr>
              <a:t>違い</a:t>
            </a:r>
            <a:endParaRPr lang="en-US" altLang="ja-JP" dirty="0" smtClean="0">
              <a:solidFill>
                <a:srgbClr val="021F4D"/>
              </a:solidFill>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2</a:t>
            </a:fld>
            <a:endParaRPr kumimoji="1" lang="ja-JP" altLang="en-US"/>
          </a:p>
        </p:txBody>
      </p:sp>
    </p:spTree>
    <p:extLst>
      <p:ext uri="{BB962C8B-B14F-4D97-AF65-F5344CB8AC3E}">
        <p14:creationId xmlns:p14="http://schemas.microsoft.com/office/powerpoint/2010/main" val="63494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solidFill>
                  <a:srgbClr val="021F4D"/>
                </a:solidFill>
                <a:latin typeface="メイリオ" panose="020B0604030504040204" pitchFamily="50" charset="-128"/>
                <a:ea typeface="メイリオ" panose="020B0604030504040204" pitchFamily="50" charset="-128"/>
              </a:rPr>
              <a:t>・特定の道路に限らず、駐車場の有無などの周辺環境を含む広範な状況の調査</a:t>
            </a:r>
            <a:endParaRPr lang="en-US" altLang="ja-JP" sz="1200" dirty="0" smtClean="0">
              <a:solidFill>
                <a:srgbClr val="021F4D"/>
              </a:solidFill>
              <a:latin typeface="メイリオ" panose="020B0604030504040204" pitchFamily="50" charset="-128"/>
              <a:ea typeface="メイリオ" panose="020B0604030504040204" pitchFamily="50" charset="-128"/>
            </a:endParaRPr>
          </a:p>
          <a:p>
            <a:r>
              <a:rPr lang="ja-JP" altLang="en-US" sz="1200" dirty="0" smtClean="0">
                <a:solidFill>
                  <a:srgbClr val="021F4D"/>
                </a:solidFill>
                <a:latin typeface="メイリオ" panose="020B0604030504040204" pitchFamily="50" charset="-128"/>
                <a:ea typeface="メイリオ" panose="020B0604030504040204" pitchFamily="50" charset="-128"/>
              </a:rPr>
              <a:t>・“平日・休日” “季節” “五十日”等が路上駐車へ与える影響の調査</a:t>
            </a:r>
            <a:endParaRPr lang="en-US" altLang="ja-JP" sz="1200" dirty="0" smtClean="0">
              <a:solidFill>
                <a:srgbClr val="021F4D"/>
              </a:solidFill>
              <a:latin typeface="メイリオ" panose="020B0604030504040204" pitchFamily="50" charset="-128"/>
              <a:ea typeface="メイリオ" panose="020B0604030504040204" pitchFamily="50" charset="-128"/>
            </a:endParaRPr>
          </a:p>
          <a:p>
            <a:r>
              <a:rPr lang="ja-JP" altLang="en-US" sz="1200" dirty="0" smtClean="0">
                <a:solidFill>
                  <a:srgbClr val="021F4D"/>
                </a:solidFill>
                <a:latin typeface="メイリオ" panose="020B0604030504040204" pitchFamily="50" charset="-128"/>
                <a:ea typeface="メイリオ" panose="020B0604030504040204" pitchFamily="50" charset="-128"/>
              </a:rPr>
              <a:t>・路駐に限らず車体の自動検知が可能となると広域交通モニタリングに役立つ</a:t>
            </a:r>
            <a:endParaRPr lang="en-US" altLang="ja-JP" sz="1200" dirty="0" smtClean="0">
              <a:solidFill>
                <a:srgbClr val="021F4D"/>
              </a:solidFill>
              <a:latin typeface="メイリオ" panose="020B0604030504040204" pitchFamily="50" charset="-128"/>
              <a:ea typeface="メイリオ" panose="020B0604030504040204" pitchFamily="50" charset="-128"/>
            </a:endParaRPr>
          </a:p>
          <a:p>
            <a:endParaRPr kumimoji="1" lang="en-US" altLang="ja-JP" dirty="0" smtClean="0"/>
          </a:p>
          <a:p>
            <a:r>
              <a:rPr kumimoji="1" lang="en-US" altLang="ja-JP" dirty="0" smtClean="0"/>
              <a:t>http://www.ffpri.affrc.go.jp/redd-rdc/ja/reference/03/201311_basic_chap06.pdf</a:t>
            </a:r>
          </a:p>
          <a:p>
            <a:r>
              <a:rPr kumimoji="1" lang="en-US" altLang="ja-JP" dirty="0" smtClean="0"/>
              <a:t>18</a:t>
            </a:r>
            <a:r>
              <a:rPr kumimoji="1" lang="ja-JP" altLang="en-US" dirty="0" smtClean="0"/>
              <a:t>頁</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3</a:t>
            </a:fld>
            <a:endParaRPr kumimoji="1" lang="ja-JP" altLang="en-US"/>
          </a:p>
        </p:txBody>
      </p:sp>
    </p:spTree>
    <p:extLst>
      <p:ext uri="{BB962C8B-B14F-4D97-AF65-F5344CB8AC3E}">
        <p14:creationId xmlns:p14="http://schemas.microsoft.com/office/powerpoint/2010/main" val="2166041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4</a:t>
            </a:fld>
            <a:endParaRPr kumimoji="1" lang="ja-JP" altLang="en-US"/>
          </a:p>
        </p:txBody>
      </p:sp>
    </p:spTree>
    <p:extLst>
      <p:ext uri="{BB962C8B-B14F-4D97-AF65-F5344CB8AC3E}">
        <p14:creationId xmlns:p14="http://schemas.microsoft.com/office/powerpoint/2010/main" val="2166041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http://www.sed.co.jp/sug/contents/satellite/satellite_geoeye1.html</a:t>
            </a:r>
          </a:p>
          <a:p>
            <a:r>
              <a:rPr kumimoji="1" lang="en-US" altLang="ja-JP" dirty="0" smtClean="0"/>
              <a:t>https://satpf.jp/spf_atl/</a:t>
            </a:r>
          </a:p>
          <a:p>
            <a:r>
              <a:rPr kumimoji="1" lang="en-US" altLang="ja-JP" dirty="0" smtClean="0"/>
              <a:t>http://wired.jp/2014/10/30/skybox/</a:t>
            </a:r>
          </a:p>
          <a:p>
            <a:r>
              <a:rPr kumimoji="1" lang="en-US" altLang="ja-JP" dirty="0" smtClean="0"/>
              <a:t>http://response.jp/article/2014/08/02/229128.html</a:t>
            </a:r>
            <a:r>
              <a:rPr kumimoji="1" lang="ja-JP" altLang="en-US" dirty="0" smtClean="0"/>
              <a:t>　</a:t>
            </a:r>
            <a:endParaRPr kumimoji="1" lang="en-US" altLang="ja-JP" dirty="0" smtClean="0"/>
          </a:p>
          <a:p>
            <a:r>
              <a:rPr kumimoji="1" lang="ja-JP" altLang="en-US" dirty="0" smtClean="0"/>
              <a:t>解像度</a:t>
            </a:r>
            <a:r>
              <a:rPr kumimoji="1" lang="en-US" altLang="ja-JP" dirty="0" smtClean="0"/>
              <a:t>30cm</a:t>
            </a:r>
            <a:r>
              <a:rPr kumimoji="1" lang="ja-JP" altLang="en-US" dirty="0" smtClean="0"/>
              <a:t>へ。</a:t>
            </a:r>
            <a:r>
              <a:rPr lang="ja-JP" altLang="en-US" dirty="0"/>
              <a:t>今年</a:t>
            </a:r>
            <a:r>
              <a:rPr lang="en-US" altLang="ja-JP" dirty="0"/>
              <a:t>6</a:t>
            </a:r>
            <a:r>
              <a:rPr lang="ja-JP" altLang="en-US" dirty="0"/>
              <a:t>月に米商務省が商用衛星画像の解像度を</a:t>
            </a:r>
            <a:r>
              <a:rPr lang="en-US" altLang="ja-JP" dirty="0"/>
              <a:t>50</a:t>
            </a:r>
            <a:r>
              <a:rPr lang="ja-JP" altLang="en-US" dirty="0"/>
              <a:t>センチまでとする制限を解除し、解像度</a:t>
            </a:r>
            <a:r>
              <a:rPr lang="en-US" altLang="ja-JP" dirty="0"/>
              <a:t>25</a:t>
            </a:r>
            <a:r>
              <a:rPr lang="ja-JP" altLang="en-US" dirty="0"/>
              <a:t>センチまでの画像が販売できるようになった</a:t>
            </a:r>
            <a:r>
              <a:rPr kumimoji="1" lang="en-US" altLang="ja-JP" dirty="0" smtClean="0"/>
              <a:t>http://www.atpress.ne.jp/view/8204</a:t>
            </a:r>
          </a:p>
          <a:p>
            <a:r>
              <a:rPr kumimoji="1" lang="en-US" altLang="ja-JP" dirty="0" smtClean="0"/>
              <a:t>http://satelliteimage.jp.nttdata.com/download/dgprodact.pdf</a:t>
            </a:r>
          </a:p>
          <a:p>
            <a:r>
              <a:rPr lang="ja-JP" altLang="en-US" dirty="0" smtClean="0">
                <a:latin typeface="メイリオ" panose="020B0604030504040204" pitchFamily="50" charset="-128"/>
                <a:ea typeface="メイリオ" panose="020B0604030504040204" pitchFamily="50" charset="-128"/>
              </a:rPr>
              <a:t>分解能 </a:t>
            </a:r>
            <a:r>
              <a:rPr lang="en-US" altLang="ja-JP" dirty="0" smtClean="0">
                <a:latin typeface="メイリオ" panose="020B0604030504040204" pitchFamily="50" charset="-128"/>
                <a:ea typeface="メイリオ" panose="020B0604030504040204" pitchFamily="50" charset="-128"/>
              </a:rPr>
              <a:t>41cm</a:t>
            </a:r>
            <a:r>
              <a:rPr lang="ja-JP" altLang="en-US" dirty="0" smtClean="0">
                <a:latin typeface="メイリオ" panose="020B0604030504040204" pitchFamily="50" charset="-128"/>
                <a:ea typeface="メイリオ" panose="020B0604030504040204" pitchFamily="50" charset="-128"/>
              </a:rPr>
              <a:t>・軌道周回時間 </a:t>
            </a:r>
            <a:r>
              <a:rPr lang="en-US" altLang="ja-JP" dirty="0" smtClean="0">
                <a:latin typeface="メイリオ" panose="020B0604030504040204" pitchFamily="50" charset="-128"/>
                <a:ea typeface="メイリオ" panose="020B0604030504040204" pitchFamily="50" charset="-128"/>
              </a:rPr>
              <a:t>100</a:t>
            </a:r>
            <a:r>
              <a:rPr lang="ja-JP" altLang="en-US" dirty="0" smtClean="0">
                <a:latin typeface="メイリオ" panose="020B0604030504040204" pitchFamily="50" charset="-128"/>
                <a:ea typeface="メイリオ" panose="020B0604030504040204" pitchFamily="50" charset="-128"/>
              </a:rPr>
              <a:t>分</a:t>
            </a:r>
            <a:endParaRPr lang="en-US" altLang="ja-JP" dirty="0" smtClean="0">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5</a:t>
            </a:fld>
            <a:endParaRPr kumimoji="1" lang="ja-JP" altLang="en-US"/>
          </a:p>
        </p:txBody>
      </p:sp>
    </p:spTree>
    <p:extLst>
      <p:ext uri="{BB962C8B-B14F-4D97-AF65-F5344CB8AC3E}">
        <p14:creationId xmlns:p14="http://schemas.microsoft.com/office/powerpoint/2010/main" val="3283326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21624">
              <a:defRPr/>
            </a:pPr>
            <a:r>
              <a:rPr lang="en-US" altLang="ja-JP" dirty="0" smtClean="0">
                <a:solidFill>
                  <a:srgbClr val="021F4D"/>
                </a:solidFill>
                <a:latin typeface="メイリオ" panose="020B0604030504040204" pitchFamily="50" charset="-128"/>
                <a:ea typeface="メイリオ" panose="020B0604030504040204" pitchFamily="50" charset="-128"/>
                <a:hlinkClick r:id="rId3"/>
              </a:rPr>
              <a:t>http://www.slideshare.net/Takayosi/miru2014-tutorial-deeplearning-37219713</a:t>
            </a:r>
            <a:endParaRPr lang="en-US" altLang="ja-JP" dirty="0" smtClean="0">
              <a:solidFill>
                <a:srgbClr val="021F4D"/>
              </a:solidFill>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6</a:t>
            </a:fld>
            <a:endParaRPr kumimoji="1" lang="ja-JP" altLang="en-US"/>
          </a:p>
        </p:txBody>
      </p:sp>
    </p:spTree>
    <p:extLst>
      <p:ext uri="{BB962C8B-B14F-4D97-AF65-F5344CB8AC3E}">
        <p14:creationId xmlns:p14="http://schemas.microsoft.com/office/powerpoint/2010/main" val="3112089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7</a:t>
            </a:fld>
            <a:endParaRPr kumimoji="1" lang="ja-JP" altLang="en-US"/>
          </a:p>
        </p:txBody>
      </p:sp>
    </p:spTree>
    <p:extLst>
      <p:ext uri="{BB962C8B-B14F-4D97-AF65-F5344CB8AC3E}">
        <p14:creationId xmlns:p14="http://schemas.microsoft.com/office/powerpoint/2010/main" val="1705678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INPUT</a:t>
            </a:r>
            <a:r>
              <a:rPr kumimoji="1" lang="ja-JP" altLang="en-US" dirty="0" smtClean="0"/>
              <a:t>データを入力層、中間層、出力層の順にデータを伝播させていく。各ニューロンを通るたびに「重み」が加えられていく</a:t>
            </a:r>
            <a:endParaRPr kumimoji="1" lang="en-US" altLang="ja-JP" dirty="0" smtClean="0"/>
          </a:p>
          <a:p>
            <a:endParaRPr kumimoji="1" lang="en-US" altLang="ja-JP" dirty="0" smtClean="0"/>
          </a:p>
          <a:p>
            <a:r>
              <a:rPr kumimoji="1" lang="en-US" altLang="ja-JP" dirty="0" smtClean="0"/>
              <a:t>http://enterprisezine.jp/article/detail/6471?p=2</a:t>
            </a:r>
          </a:p>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8</a:t>
            </a:fld>
            <a:endParaRPr kumimoji="1" lang="ja-JP" altLang="en-US"/>
          </a:p>
        </p:txBody>
      </p:sp>
    </p:spTree>
    <p:extLst>
      <p:ext uri="{BB962C8B-B14F-4D97-AF65-F5344CB8AC3E}">
        <p14:creationId xmlns:p14="http://schemas.microsoft.com/office/powerpoint/2010/main" val="170567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DBA7AEE-0594-459F-A190-BD7C1B6B7498}" type="slidenum">
              <a:rPr kumimoji="1" lang="ja-JP" altLang="en-US" smtClean="0"/>
              <a:t>9</a:t>
            </a:fld>
            <a:endParaRPr kumimoji="1" lang="ja-JP" altLang="en-US"/>
          </a:p>
        </p:txBody>
      </p:sp>
    </p:spTree>
    <p:extLst>
      <p:ext uri="{BB962C8B-B14F-4D97-AF65-F5344CB8AC3E}">
        <p14:creationId xmlns:p14="http://schemas.microsoft.com/office/powerpoint/2010/main" val="668497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rgbClr val="021F4D"/>
                </a:solidFill>
                <a:latin typeface="メイリオ" panose="020B0604030504040204" pitchFamily="50" charset="-128"/>
                <a:ea typeface="メイリオ"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01BC9C1D-9B3B-482A-AC6F-A0EEACB0F5FC}" type="datetime1">
              <a:rPr kumimoji="1" lang="ja-JP" altLang="en-US" smtClean="0"/>
              <a:t>2015/2/23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B2F7B2A-B60B-4486-A490-F6B4722F28B5}" type="slidenum">
              <a:rPr kumimoji="1" lang="ja-JP" altLang="en-US" smtClean="0"/>
              <a:t>‹#›</a:t>
            </a:fld>
            <a:endParaRPr kumimoji="1" lang="ja-JP" altLang="en-US"/>
          </a:p>
        </p:txBody>
      </p:sp>
      <p:sp>
        <p:nvSpPr>
          <p:cNvPr id="7" name="正方形/長方形 6"/>
          <p:cNvSpPr/>
          <p:nvPr userDrawn="1"/>
        </p:nvSpPr>
        <p:spPr>
          <a:xfrm>
            <a:off x="0" y="0"/>
            <a:ext cx="9144000" cy="3933056"/>
          </a:xfrm>
          <a:prstGeom prst="rect">
            <a:avLst/>
          </a:prstGeom>
          <a:solidFill>
            <a:srgbClr val="7A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66642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844897-EC49-4355-BA99-7E5D4477F478}" type="datetime1">
              <a:rPr kumimoji="1" lang="ja-JP" altLang="en-US" smtClean="0"/>
              <a:t>2015/2/23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B2F7B2A-B60B-4486-A490-F6B4722F28B5}" type="slidenum">
              <a:rPr kumimoji="1" lang="ja-JP" altLang="en-US" smtClean="0"/>
              <a:t>‹#›</a:t>
            </a:fld>
            <a:endParaRPr kumimoji="1" lang="ja-JP" altLang="en-US"/>
          </a:p>
        </p:txBody>
      </p:sp>
    </p:spTree>
    <p:extLst>
      <p:ext uri="{BB962C8B-B14F-4D97-AF65-F5344CB8AC3E}">
        <p14:creationId xmlns:p14="http://schemas.microsoft.com/office/powerpoint/2010/main" val="2325279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3503C12-792C-4E93-8A8C-A5BF796A02C5}" type="datetime1">
              <a:rPr kumimoji="1" lang="ja-JP" altLang="en-US" smtClean="0"/>
              <a:t>2015/2/23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B2F7B2A-B60B-4486-A490-F6B4722F28B5}" type="slidenum">
              <a:rPr kumimoji="1" lang="ja-JP" altLang="en-US" smtClean="0"/>
              <a:t>‹#›</a:t>
            </a:fld>
            <a:endParaRPr kumimoji="1" lang="ja-JP" altLang="en-US"/>
          </a:p>
        </p:txBody>
      </p:sp>
    </p:spTree>
    <p:extLst>
      <p:ext uri="{BB962C8B-B14F-4D97-AF65-F5344CB8AC3E}">
        <p14:creationId xmlns:p14="http://schemas.microsoft.com/office/powerpoint/2010/main" val="3890466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80257299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716236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647044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683297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endParaRPr>
          </a:p>
        </p:txBody>
      </p:sp>
      <p:sp>
        <p:nvSpPr>
          <p:cNvPr id="9" name="スライド番号プレースホルダー 8"/>
          <p:cNvSpPr>
            <a:spLocks noGrp="1"/>
          </p:cNvSpPr>
          <p:nvPr>
            <p:ph type="sldNum" sz="quarter" idx="12"/>
          </p:nvPr>
        </p:nvSpPr>
        <p:spPr/>
        <p:txBody>
          <a:body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528346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131812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000934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322210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7" name="正方形/長方形 6"/>
          <p:cNvSpPr/>
          <p:nvPr userDrawn="1"/>
        </p:nvSpPr>
        <p:spPr>
          <a:xfrm>
            <a:off x="0" y="0"/>
            <a:ext cx="9144000" cy="692696"/>
          </a:xfrm>
          <a:prstGeom prst="rect">
            <a:avLst/>
          </a:prstGeom>
          <a:solidFill>
            <a:srgbClr val="7A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5496" y="72008"/>
            <a:ext cx="8075240" cy="692696"/>
          </a:xfrm>
        </p:spPr>
        <p:txBody>
          <a:bodyPr>
            <a:noAutofit/>
          </a:bodyPr>
          <a:lstStyle>
            <a:lvl1pPr algn="l">
              <a:defRPr sz="4000">
                <a:solidFill>
                  <a:srgbClr val="021F4D"/>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12"/>
          </p:nvPr>
        </p:nvSpPr>
        <p:spPr>
          <a:xfrm>
            <a:off x="7010400" y="163785"/>
            <a:ext cx="2133600" cy="365125"/>
          </a:xfrm>
        </p:spPr>
        <p:txBody>
          <a:bodyPr/>
          <a:lstStyle>
            <a:lvl1pPr>
              <a:defRPr sz="4800">
                <a:solidFill>
                  <a:srgbClr val="021F4D"/>
                </a:solidFill>
              </a:defRPr>
            </a:lvl1pPr>
          </a:lstStyle>
          <a:p>
            <a:fld id="{0B2F7B2A-B60B-4486-A490-F6B4722F28B5}" type="slidenum">
              <a:rPr lang="ja-JP" altLang="en-US" smtClean="0"/>
              <a:pPr/>
              <a:t>‹#›</a:t>
            </a:fld>
            <a:endParaRPr lang="ja-JP" altLang="en-US" dirty="0"/>
          </a:p>
        </p:txBody>
      </p:sp>
    </p:spTree>
    <p:extLst>
      <p:ext uri="{BB962C8B-B14F-4D97-AF65-F5344CB8AC3E}">
        <p14:creationId xmlns:p14="http://schemas.microsoft.com/office/powerpoint/2010/main" val="1879997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705242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187310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65551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08230DE2-1B03-4159-8058-ACE1608D9A7B}" type="datetime1">
              <a:rPr kumimoji="1" lang="ja-JP" altLang="en-US" smtClean="0"/>
              <a:t>2015/2/23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B2F7B2A-B60B-4486-A490-F6B4722F28B5}" type="slidenum">
              <a:rPr kumimoji="1" lang="ja-JP" altLang="en-US" smtClean="0"/>
              <a:t>‹#›</a:t>
            </a:fld>
            <a:endParaRPr kumimoji="1" lang="ja-JP" altLang="en-US"/>
          </a:p>
        </p:txBody>
      </p:sp>
    </p:spTree>
    <p:extLst>
      <p:ext uri="{BB962C8B-B14F-4D97-AF65-F5344CB8AC3E}">
        <p14:creationId xmlns:p14="http://schemas.microsoft.com/office/powerpoint/2010/main" val="4028050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DD9A882-6CFE-45F5-8730-4272CE4B65FC}" type="datetime1">
              <a:rPr kumimoji="1" lang="ja-JP" altLang="en-US" smtClean="0"/>
              <a:t>2015/2/23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B2F7B2A-B60B-4486-A490-F6B4722F28B5}" type="slidenum">
              <a:rPr kumimoji="1" lang="ja-JP" altLang="en-US" smtClean="0"/>
              <a:t>‹#›</a:t>
            </a:fld>
            <a:endParaRPr kumimoji="1" lang="ja-JP" altLang="en-US"/>
          </a:p>
        </p:txBody>
      </p:sp>
    </p:spTree>
    <p:extLst>
      <p:ext uri="{BB962C8B-B14F-4D97-AF65-F5344CB8AC3E}">
        <p14:creationId xmlns:p14="http://schemas.microsoft.com/office/powerpoint/2010/main" val="1225111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42039B6-814D-4FD7-A642-873134B369A3}" type="datetime1">
              <a:rPr kumimoji="1" lang="ja-JP" altLang="en-US" smtClean="0"/>
              <a:t>2015/2/23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B2F7B2A-B60B-4486-A490-F6B4722F28B5}" type="slidenum">
              <a:rPr kumimoji="1" lang="ja-JP" altLang="en-US" smtClean="0"/>
              <a:t>‹#›</a:t>
            </a:fld>
            <a:endParaRPr kumimoji="1" lang="ja-JP" altLang="en-US"/>
          </a:p>
        </p:txBody>
      </p:sp>
    </p:spTree>
    <p:extLst>
      <p:ext uri="{BB962C8B-B14F-4D97-AF65-F5344CB8AC3E}">
        <p14:creationId xmlns:p14="http://schemas.microsoft.com/office/powerpoint/2010/main" val="2157642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133C1E0C-6485-4928-ABA2-B7628EC76EB6}" type="datetime1">
              <a:rPr kumimoji="1" lang="ja-JP" altLang="en-US" smtClean="0"/>
              <a:t>2015/2/23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B2F7B2A-B60B-4486-A490-F6B4722F28B5}" type="slidenum">
              <a:rPr kumimoji="1" lang="ja-JP" altLang="en-US" smtClean="0"/>
              <a:t>‹#›</a:t>
            </a:fld>
            <a:endParaRPr kumimoji="1" lang="ja-JP" altLang="en-US"/>
          </a:p>
        </p:txBody>
      </p:sp>
    </p:spTree>
    <p:extLst>
      <p:ext uri="{BB962C8B-B14F-4D97-AF65-F5344CB8AC3E}">
        <p14:creationId xmlns:p14="http://schemas.microsoft.com/office/powerpoint/2010/main" val="3578700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C882431-5A32-49B7-87D3-8EB49BFA655C}" type="datetime1">
              <a:rPr kumimoji="1" lang="ja-JP" altLang="en-US" smtClean="0"/>
              <a:t>2015/2/23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B2F7B2A-B60B-4486-A490-F6B4722F28B5}" type="slidenum">
              <a:rPr kumimoji="1" lang="ja-JP" altLang="en-US" smtClean="0"/>
              <a:t>‹#›</a:t>
            </a:fld>
            <a:endParaRPr kumimoji="1" lang="ja-JP" altLang="en-US"/>
          </a:p>
        </p:txBody>
      </p:sp>
    </p:spTree>
    <p:extLst>
      <p:ext uri="{BB962C8B-B14F-4D97-AF65-F5344CB8AC3E}">
        <p14:creationId xmlns:p14="http://schemas.microsoft.com/office/powerpoint/2010/main" val="3140568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6278CCD6-C240-4839-BA3B-349A74A3B719}" type="datetime1">
              <a:rPr kumimoji="1" lang="ja-JP" altLang="en-US" smtClean="0"/>
              <a:t>2015/2/23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B2F7B2A-B60B-4486-A490-F6B4722F28B5}" type="slidenum">
              <a:rPr kumimoji="1" lang="ja-JP" altLang="en-US" smtClean="0"/>
              <a:t>‹#›</a:t>
            </a:fld>
            <a:endParaRPr kumimoji="1" lang="ja-JP" altLang="en-US"/>
          </a:p>
        </p:txBody>
      </p:sp>
    </p:spTree>
    <p:extLst>
      <p:ext uri="{BB962C8B-B14F-4D97-AF65-F5344CB8AC3E}">
        <p14:creationId xmlns:p14="http://schemas.microsoft.com/office/powerpoint/2010/main" val="2908726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2C1843A-DE13-4566-AFB4-E23D6ADF92DA}" type="datetime1">
              <a:rPr kumimoji="1" lang="ja-JP" altLang="en-US" smtClean="0"/>
              <a:t>2015/2/23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B2F7B2A-B60B-4486-A490-F6B4722F28B5}" type="slidenum">
              <a:rPr kumimoji="1" lang="ja-JP" altLang="en-US" smtClean="0"/>
              <a:t>‹#›</a:t>
            </a:fld>
            <a:endParaRPr kumimoji="1" lang="ja-JP" altLang="en-US"/>
          </a:p>
        </p:txBody>
      </p:sp>
    </p:spTree>
    <p:extLst>
      <p:ext uri="{BB962C8B-B14F-4D97-AF65-F5344CB8AC3E}">
        <p14:creationId xmlns:p14="http://schemas.microsoft.com/office/powerpoint/2010/main" val="568094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DBDAE7-3C83-47F2-82FE-E6B353EED59F}" type="datetime1">
              <a:rPr kumimoji="1" lang="ja-JP" altLang="en-US" smtClean="0"/>
              <a:t>2015/2/23</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2F7B2A-B60B-4486-A490-F6B4722F28B5}" type="slidenum">
              <a:rPr kumimoji="1" lang="ja-JP" altLang="en-US" smtClean="0"/>
              <a:t>‹#›</a:t>
            </a:fld>
            <a:endParaRPr kumimoji="1" lang="ja-JP" altLang="en-US"/>
          </a:p>
        </p:txBody>
      </p:sp>
      <p:pic>
        <p:nvPicPr>
          <p:cNvPr id="7" name="Picture 4" descr="配色スライド 29"/>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612560" y="3476394"/>
            <a:ext cx="1828850" cy="48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733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013CD-1BC5-45A2-B00D-4A00BD4D93E7}"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96B670-5C85-468F-8BC3-CD7CF665BA3F}"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59433465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iming>
    <p:tnLst>
      <p:par>
        <p:cTn id="1" dur="indefinite" restart="never" nodeType="tmRoot"/>
      </p:par>
    </p:tnLst>
  </p:timing>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www.kotsu.metro.tokyo.jp/information/plan/pdf/achievement2013.pdf" TargetMode="External"/><Relationship Id="rId5" Type="http://schemas.openxmlformats.org/officeDocument/2006/relationships/image" Target="../media/image21.emf"/><Relationship Id="rId4" Type="http://schemas.openxmlformats.org/officeDocument/2006/relationships/oleObject" Target="../embeddings/Microsoft_Excel_97-2003_______1.xls"/></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2.gif"/><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wJqcs2QlNOQ" TargetMode="Externa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55835" y="951139"/>
            <a:ext cx="7772400" cy="2760998"/>
          </a:xfrm>
        </p:spPr>
        <p:txBody>
          <a:bodyPr>
            <a:normAutofit/>
          </a:bodyPr>
          <a:lstStyle/>
          <a:p>
            <a:r>
              <a:rPr lang="en-US" altLang="ja-JP" sz="36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36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3600" b="1"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衛星画像</a:t>
            </a:r>
            <a:r>
              <a:rPr lang="ja-JP" altLang="en-US" sz="36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3600" b="1"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の路上</a:t>
            </a:r>
            <a:r>
              <a:rPr lang="ja-JP" altLang="en-US" sz="36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駐車の</a:t>
            </a:r>
            <a:r>
              <a:rPr lang="en-US" altLang="ja-JP" sz="36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36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36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自動検出手法の開発</a:t>
            </a:r>
            <a:r>
              <a:rPr kumimoji="1" lang="en-US" altLang="ja-JP" sz="36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36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br>
            <a:endParaRPr kumimoji="1" lang="ja-JP" altLang="en-US" sz="3600" b="1"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0B2F7B2A-B60B-4486-A490-F6B4722F28B5}" type="slidenum">
              <a:rPr kumimoji="1" lang="ja-JP" altLang="en-US" smtClean="0"/>
              <a:t>1</a:t>
            </a:fld>
            <a:endParaRPr kumimoji="1" lang="ja-JP" altLang="en-US" dirty="0"/>
          </a:p>
        </p:txBody>
      </p:sp>
      <p:sp>
        <p:nvSpPr>
          <p:cNvPr id="3" name="サブタイトル 2"/>
          <p:cNvSpPr>
            <a:spLocks noGrp="1"/>
          </p:cNvSpPr>
          <p:nvPr>
            <p:ph type="subTitle" idx="1"/>
          </p:nvPr>
        </p:nvSpPr>
        <p:spPr>
          <a:xfrm>
            <a:off x="1341635" y="4141985"/>
            <a:ext cx="6400800" cy="1752600"/>
          </a:xfrm>
        </p:spPr>
        <p:txBody>
          <a:bodyPr>
            <a:normAutofit/>
          </a:bodyPr>
          <a:lstStyle/>
          <a:p>
            <a:r>
              <a:rPr lang="zh-TW" altLang="en-US" sz="2400" dirty="0">
                <a:cs typeface="メイリオ" panose="020B0604030504040204" pitchFamily="50" charset="-128"/>
              </a:rPr>
              <a:t>地域</a:t>
            </a:r>
            <a:r>
              <a:rPr lang="en-US" altLang="zh-TW" sz="2400" dirty="0">
                <a:cs typeface="メイリオ" panose="020B0604030504040204" pitchFamily="50" charset="-128"/>
              </a:rPr>
              <a:t>/</a:t>
            </a:r>
            <a:r>
              <a:rPr lang="zh-TW" altLang="en-US" sz="2400" dirty="0">
                <a:cs typeface="メイリオ" panose="020B0604030504040204" pitchFamily="50" charset="-128"/>
              </a:rPr>
              <a:t>情報研究室</a:t>
            </a:r>
            <a:r>
              <a:rPr lang="ja-JP" altLang="en-US" sz="2400" dirty="0">
                <a:cs typeface="メイリオ" panose="020B0604030504040204" pitchFamily="50" charset="-128"/>
              </a:rPr>
              <a:t>　</a:t>
            </a:r>
            <a:r>
              <a:rPr lang="en-US" altLang="ja-JP" sz="2400" dirty="0" smtClean="0">
                <a:cs typeface="メイリオ" panose="020B0604030504040204" pitchFamily="50" charset="-128"/>
              </a:rPr>
              <a:t>37-146025</a:t>
            </a:r>
            <a:r>
              <a:rPr lang="zh-TW" altLang="en-US" sz="2400" dirty="0">
                <a:cs typeface="メイリオ" panose="020B0604030504040204" pitchFamily="50" charset="-128"/>
              </a:rPr>
              <a:t>　</a:t>
            </a:r>
            <a:r>
              <a:rPr lang="ja-JP" altLang="en-US" sz="2400" dirty="0" smtClean="0">
                <a:cs typeface="メイリオ" panose="020B0604030504040204" pitchFamily="50" charset="-128"/>
              </a:rPr>
              <a:t>高橋　真美</a:t>
            </a:r>
            <a:endParaRPr lang="zh-TW" altLang="en-US" sz="2400" dirty="0">
              <a:cs typeface="メイリオ" panose="020B0604030504040204" pitchFamily="50" charset="-128"/>
            </a:endParaRPr>
          </a:p>
          <a:p>
            <a:r>
              <a:rPr lang="ja-JP" altLang="en-US" sz="2400" dirty="0">
                <a:cs typeface="メイリオ" panose="020B0604030504040204" pitchFamily="50" charset="-128"/>
              </a:rPr>
              <a:t>主査</a:t>
            </a:r>
            <a:r>
              <a:rPr lang="zh-TW" altLang="en-US" sz="2400" dirty="0">
                <a:cs typeface="メイリオ" panose="020B0604030504040204" pitchFamily="50" charset="-128"/>
              </a:rPr>
              <a:t>　</a:t>
            </a:r>
            <a:r>
              <a:rPr lang="zh-TW" altLang="en-US" sz="2400" dirty="0" smtClean="0">
                <a:cs typeface="メイリオ" panose="020B0604030504040204" pitchFamily="50" charset="-128"/>
              </a:rPr>
              <a:t>布施孝志</a:t>
            </a:r>
            <a:r>
              <a:rPr lang="ja-JP" altLang="en-US" sz="2400" dirty="0">
                <a:cs typeface="メイリオ" panose="020B0604030504040204" pitchFamily="50" charset="-128"/>
              </a:rPr>
              <a:t> </a:t>
            </a:r>
            <a:r>
              <a:rPr lang="zh-TW" altLang="en-US" sz="2400" dirty="0" smtClean="0">
                <a:cs typeface="メイリオ" panose="020B0604030504040204" pitchFamily="50" charset="-128"/>
              </a:rPr>
              <a:t>准</a:t>
            </a:r>
            <a:r>
              <a:rPr lang="zh-TW" altLang="en-US" sz="2400" dirty="0">
                <a:cs typeface="メイリオ" panose="020B0604030504040204" pitchFamily="50" charset="-128"/>
              </a:rPr>
              <a:t>教授</a:t>
            </a:r>
            <a:endParaRPr lang="en-US" altLang="zh-TW" sz="2400" dirty="0">
              <a:cs typeface="メイリオ" panose="020B0604030504040204" pitchFamily="50" charset="-128"/>
            </a:endParaRPr>
          </a:p>
          <a:p>
            <a:r>
              <a:rPr lang="ja-JP" altLang="en-US" sz="2400" dirty="0">
                <a:cs typeface="メイリオ" panose="020B0604030504040204" pitchFamily="50" charset="-128"/>
              </a:rPr>
              <a:t>副査　</a:t>
            </a:r>
            <a:r>
              <a:rPr lang="ja-JP" altLang="en-US" sz="2400" dirty="0" smtClean="0">
                <a:cs typeface="メイリオ" panose="020B0604030504040204" pitchFamily="50" charset="-128"/>
              </a:rPr>
              <a:t>羽藤英二 准教授 </a:t>
            </a:r>
            <a:r>
              <a:rPr lang="ja-JP" altLang="en-US" sz="2400" dirty="0">
                <a:cs typeface="メイリオ" panose="020B0604030504040204" pitchFamily="50" charset="-128"/>
              </a:rPr>
              <a:t>　</a:t>
            </a:r>
            <a:endParaRPr lang="zh-TW" altLang="en-US" sz="2400" dirty="0">
              <a:cs typeface="メイリオ" panose="020B0604030504040204" pitchFamily="50" charset="-128"/>
            </a:endParaRPr>
          </a:p>
        </p:txBody>
      </p:sp>
      <p:sp>
        <p:nvSpPr>
          <p:cNvPr id="8" name="正方形/長方形 7"/>
          <p:cNvSpPr/>
          <p:nvPr/>
        </p:nvSpPr>
        <p:spPr>
          <a:xfrm>
            <a:off x="323528" y="6340391"/>
            <a:ext cx="3504486" cy="369332"/>
          </a:xfrm>
          <a:prstGeom prst="rect">
            <a:avLst/>
          </a:prstGeom>
        </p:spPr>
        <p:txBody>
          <a:bodyPr wrap="none">
            <a:spAutoFit/>
          </a:bodyPr>
          <a:lstStyle/>
          <a:p>
            <a:pPr algn="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~2015</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年</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日</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Ｍ１ゼミ</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40132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lang="ja-JP" altLang="en-US" dirty="0"/>
              <a:t>の概要 </a:t>
            </a:r>
            <a:r>
              <a:rPr lang="en-US" altLang="ja-JP" dirty="0" smtClean="0"/>
              <a:t>3/3</a:t>
            </a:r>
            <a:endParaRPr kumimoji="1" lang="ja-JP" altLang="en-US" dirty="0"/>
          </a:p>
        </p:txBody>
      </p:sp>
      <p:sp>
        <p:nvSpPr>
          <p:cNvPr id="3" name="スライド番号プレースホルダー 2"/>
          <p:cNvSpPr>
            <a:spLocks noGrp="1"/>
          </p:cNvSpPr>
          <p:nvPr>
            <p:ph type="sldNum" sz="quarter" idx="12"/>
          </p:nvPr>
        </p:nvSpPr>
        <p:spPr/>
        <p:txBody>
          <a:bodyPr/>
          <a:lstStyle/>
          <a:p>
            <a:r>
              <a:rPr lang="en-US" altLang="ja-JP" dirty="0" smtClean="0"/>
              <a:t>9</a:t>
            </a:r>
            <a:endParaRPr lang="ja-JP" altLang="en-US" dirty="0"/>
          </a:p>
        </p:txBody>
      </p:sp>
      <p:sp>
        <p:nvSpPr>
          <p:cNvPr id="7" name="正方形/長方形 6"/>
          <p:cNvSpPr/>
          <p:nvPr/>
        </p:nvSpPr>
        <p:spPr>
          <a:xfrm>
            <a:off x="323528" y="817548"/>
            <a:ext cx="3416320"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学習：誤差逆伝播法</a:t>
            </a:r>
            <a:endParaRPr lang="ja-JP" altLang="en-US" sz="2800" dirty="0"/>
          </a:p>
        </p:txBody>
      </p:sp>
      <p:sp>
        <p:nvSpPr>
          <p:cNvPr id="14" name="正方形/長方形 13"/>
          <p:cNvSpPr/>
          <p:nvPr/>
        </p:nvSpPr>
        <p:spPr>
          <a:xfrm>
            <a:off x="140698" y="3585020"/>
            <a:ext cx="1081212" cy="369332"/>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INPUT</a:t>
            </a:r>
          </a:p>
        </p:txBody>
      </p:sp>
      <p:sp>
        <p:nvSpPr>
          <p:cNvPr id="16" name="正方形/長方形 15"/>
          <p:cNvSpPr/>
          <p:nvPr/>
        </p:nvSpPr>
        <p:spPr>
          <a:xfrm>
            <a:off x="459655" y="1844824"/>
            <a:ext cx="545598" cy="369332"/>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x1</a:t>
            </a:r>
            <a:endParaRPr lang="ja-JP" altLang="en-US" dirty="0"/>
          </a:p>
        </p:txBody>
      </p:sp>
      <p:sp>
        <p:nvSpPr>
          <p:cNvPr id="17" name="正方形/長方形 16"/>
          <p:cNvSpPr/>
          <p:nvPr/>
        </p:nvSpPr>
        <p:spPr>
          <a:xfrm>
            <a:off x="459655" y="2525294"/>
            <a:ext cx="545598" cy="369332"/>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x2</a:t>
            </a:r>
            <a:endParaRPr lang="ja-JP" altLang="en-US" dirty="0"/>
          </a:p>
        </p:txBody>
      </p:sp>
      <p:sp>
        <p:nvSpPr>
          <p:cNvPr id="18" name="正方形/長方形 17"/>
          <p:cNvSpPr/>
          <p:nvPr/>
        </p:nvSpPr>
        <p:spPr>
          <a:xfrm>
            <a:off x="459655" y="3180515"/>
            <a:ext cx="545598" cy="369332"/>
          </a:xfrm>
          <a:prstGeom prst="rect">
            <a:avLst/>
          </a:prstGeom>
        </p:spPr>
        <p:txBody>
          <a:bodyPr wrap="square">
            <a:spAutoFit/>
          </a:bodyPr>
          <a:lstStyle/>
          <a:p>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xn</a:t>
            </a:r>
            <a:endParaRPr lang="ja-JP" altLang="en-US" dirty="0"/>
          </a:p>
        </p:txBody>
      </p:sp>
      <p:sp>
        <p:nvSpPr>
          <p:cNvPr id="19" name="正方形/長方形 18"/>
          <p:cNvSpPr/>
          <p:nvPr/>
        </p:nvSpPr>
        <p:spPr>
          <a:xfrm>
            <a:off x="888546" y="2808998"/>
            <a:ext cx="318747" cy="369332"/>
          </a:xfrm>
          <a:prstGeom prst="rect">
            <a:avLst/>
          </a:prstGeom>
        </p:spPr>
        <p:txBody>
          <a:bodyPr wrap="squar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b="1" dirty="0"/>
          </a:p>
        </p:txBody>
      </p:sp>
      <p:sp>
        <p:nvSpPr>
          <p:cNvPr id="20" name="正方形/長方形 19"/>
          <p:cNvSpPr/>
          <p:nvPr/>
        </p:nvSpPr>
        <p:spPr>
          <a:xfrm>
            <a:off x="1331640" y="1655252"/>
            <a:ext cx="51969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w1</a:t>
            </a:r>
            <a:endParaRPr lang="ja-JP" altLang="en-US" dirty="0"/>
          </a:p>
        </p:txBody>
      </p:sp>
      <p:sp>
        <p:nvSpPr>
          <p:cNvPr id="24" name="正方形/長方形 23"/>
          <p:cNvSpPr/>
          <p:nvPr/>
        </p:nvSpPr>
        <p:spPr>
          <a:xfrm>
            <a:off x="4628533" y="3487381"/>
            <a:ext cx="1167603" cy="369332"/>
          </a:xfrm>
          <a:prstGeom prst="rect">
            <a:avLst/>
          </a:prstGeom>
        </p:spPr>
        <p:txBody>
          <a:bodyPr wrap="square">
            <a:spAutoFit/>
          </a:bodyPr>
          <a:lstStyle/>
          <a:p>
            <a:r>
              <a:rPr lang="en-US" altLang="ja-JP" dirty="0" smtClean="0"/>
              <a:t>OUTPUT</a:t>
            </a:r>
          </a:p>
        </p:txBody>
      </p:sp>
      <p:sp>
        <p:nvSpPr>
          <p:cNvPr id="25" name="正方形/長方形 24"/>
          <p:cNvSpPr/>
          <p:nvPr/>
        </p:nvSpPr>
        <p:spPr>
          <a:xfrm>
            <a:off x="1231764" y="2167556"/>
            <a:ext cx="466794" cy="369332"/>
          </a:xfrm>
          <a:prstGeom prst="rect">
            <a:avLst/>
          </a:prstGeom>
        </p:spPr>
        <p:txBody>
          <a:bodyPr wrap="none">
            <a:spAutoFit/>
          </a:bodyPr>
          <a:lstStyle/>
          <a:p>
            <a:r>
              <a:rPr lang="en-US" altLang="ja-JP" dirty="0" smtClean="0"/>
              <a:t>w2</a:t>
            </a:r>
            <a:endParaRPr lang="ja-JP" altLang="en-US" dirty="0"/>
          </a:p>
        </p:txBody>
      </p:sp>
      <p:sp>
        <p:nvSpPr>
          <p:cNvPr id="26" name="正方形/長方形 25"/>
          <p:cNvSpPr/>
          <p:nvPr/>
        </p:nvSpPr>
        <p:spPr>
          <a:xfrm>
            <a:off x="1356279" y="3182198"/>
            <a:ext cx="519694" cy="369332"/>
          </a:xfrm>
          <a:prstGeom prst="rect">
            <a:avLst/>
          </a:prstGeom>
        </p:spPr>
        <p:txBody>
          <a:bodyPr wrap="none">
            <a:spAutoFit/>
          </a:bodyPr>
          <a:lstStyle/>
          <a:p>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wn</a:t>
            </a:r>
            <a:endParaRPr lang="ja-JP" altLang="en-US" dirty="0"/>
          </a:p>
        </p:txBody>
      </p:sp>
      <p:sp>
        <p:nvSpPr>
          <p:cNvPr id="27" name="正方形/長方形 26"/>
          <p:cNvSpPr/>
          <p:nvPr/>
        </p:nvSpPr>
        <p:spPr>
          <a:xfrm>
            <a:off x="1893810" y="3585020"/>
            <a:ext cx="1107996" cy="369332"/>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重み</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 name="直線コネクタ 27"/>
          <p:cNvCxnSpPr/>
          <p:nvPr/>
        </p:nvCxnSpPr>
        <p:spPr>
          <a:xfrm>
            <a:off x="1604785" y="3467184"/>
            <a:ext cx="335278" cy="270262"/>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739751"/>
            <a:ext cx="3865746" cy="1846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左右矢印 3"/>
          <p:cNvSpPr/>
          <p:nvPr/>
        </p:nvSpPr>
        <p:spPr>
          <a:xfrm>
            <a:off x="5346263" y="2457836"/>
            <a:ext cx="737905" cy="4074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675068" y="3487381"/>
            <a:ext cx="1422335" cy="369332"/>
          </a:xfrm>
          <a:prstGeom prst="rect">
            <a:avLst/>
          </a:prstGeom>
        </p:spPr>
        <p:txBody>
          <a:bodyPr wrap="square">
            <a:spAutoFit/>
          </a:bodyPr>
          <a:lstStyle/>
          <a:p>
            <a:r>
              <a:rPr lang="ja-JP" altLang="en-US" dirty="0" smtClean="0"/>
              <a:t>教師データ</a:t>
            </a:r>
            <a:endParaRPr lang="en-US" altLang="ja-JP" dirty="0" smtClean="0"/>
          </a:p>
        </p:txBody>
      </p:sp>
      <p:sp>
        <p:nvSpPr>
          <p:cNvPr id="5" name="正方形/長方形 4"/>
          <p:cNvSpPr/>
          <p:nvPr/>
        </p:nvSpPr>
        <p:spPr>
          <a:xfrm>
            <a:off x="4789581" y="1844824"/>
            <a:ext cx="638316" cy="369332"/>
          </a:xfrm>
          <a:prstGeom prst="rect">
            <a:avLst/>
          </a:prstGeom>
        </p:spPr>
        <p:txBody>
          <a:bodyPr wrap="none">
            <a:spAutoFit/>
          </a:bodyPr>
          <a:lstStyle/>
          <a:p>
            <a:r>
              <a:rPr lang="en-US" altLang="ja-JP" dirty="0"/>
              <a:t>y</a:t>
            </a:r>
            <a:r>
              <a:rPr lang="en-US" altLang="ja-JP" dirty="0" smtClean="0"/>
              <a:t>1=0</a:t>
            </a:r>
            <a:endParaRPr lang="ja-JP" altLang="en-US" dirty="0"/>
          </a:p>
        </p:txBody>
      </p:sp>
      <p:sp>
        <p:nvSpPr>
          <p:cNvPr id="31" name="正方形/長方形 30"/>
          <p:cNvSpPr/>
          <p:nvPr/>
        </p:nvSpPr>
        <p:spPr>
          <a:xfrm>
            <a:off x="4789581" y="2476878"/>
            <a:ext cx="638316" cy="369332"/>
          </a:xfrm>
          <a:prstGeom prst="rect">
            <a:avLst/>
          </a:prstGeom>
        </p:spPr>
        <p:txBody>
          <a:bodyPr wrap="none">
            <a:spAutoFit/>
          </a:bodyPr>
          <a:lstStyle/>
          <a:p>
            <a:r>
              <a:rPr lang="en-US" altLang="ja-JP" dirty="0" smtClean="0"/>
              <a:t>y2=1</a:t>
            </a:r>
            <a:endParaRPr lang="ja-JP" altLang="en-US" dirty="0"/>
          </a:p>
        </p:txBody>
      </p:sp>
      <p:sp>
        <p:nvSpPr>
          <p:cNvPr id="32" name="正方形/長方形 31"/>
          <p:cNvSpPr/>
          <p:nvPr/>
        </p:nvSpPr>
        <p:spPr>
          <a:xfrm>
            <a:off x="4767069" y="3180515"/>
            <a:ext cx="813043" cy="369332"/>
          </a:xfrm>
          <a:prstGeom prst="rect">
            <a:avLst/>
          </a:prstGeom>
        </p:spPr>
        <p:txBody>
          <a:bodyPr wrap="none">
            <a:spAutoFit/>
          </a:bodyPr>
          <a:lstStyle/>
          <a:p>
            <a:r>
              <a:rPr lang="en-US" altLang="ja-JP" dirty="0" err="1" smtClean="0"/>
              <a:t>yn</a:t>
            </a:r>
            <a:r>
              <a:rPr lang="en-US" altLang="ja-JP" dirty="0" smtClean="0"/>
              <a:t>=0.3</a:t>
            </a:r>
            <a:endParaRPr lang="ja-JP" altLang="en-US" dirty="0"/>
          </a:p>
        </p:txBody>
      </p:sp>
      <p:sp>
        <p:nvSpPr>
          <p:cNvPr id="33" name="正方形/長方形 32"/>
          <p:cNvSpPr/>
          <p:nvPr/>
        </p:nvSpPr>
        <p:spPr>
          <a:xfrm>
            <a:off x="6049167" y="1846507"/>
            <a:ext cx="611065" cy="369332"/>
          </a:xfrm>
          <a:prstGeom prst="rect">
            <a:avLst/>
          </a:prstGeom>
        </p:spPr>
        <p:txBody>
          <a:bodyPr wrap="none">
            <a:spAutoFit/>
          </a:bodyPr>
          <a:lstStyle/>
          <a:p>
            <a:r>
              <a:rPr lang="en-US" altLang="ja-JP" dirty="0"/>
              <a:t>t</a:t>
            </a:r>
            <a:r>
              <a:rPr lang="en-US" altLang="ja-JP" dirty="0" smtClean="0"/>
              <a:t>1=0</a:t>
            </a:r>
            <a:endParaRPr lang="ja-JP" altLang="en-US" dirty="0"/>
          </a:p>
        </p:txBody>
      </p:sp>
      <p:sp>
        <p:nvSpPr>
          <p:cNvPr id="34" name="正方形/長方形 33"/>
          <p:cNvSpPr/>
          <p:nvPr/>
        </p:nvSpPr>
        <p:spPr>
          <a:xfrm>
            <a:off x="6049167" y="2478561"/>
            <a:ext cx="611065" cy="369332"/>
          </a:xfrm>
          <a:prstGeom prst="rect">
            <a:avLst/>
          </a:prstGeom>
        </p:spPr>
        <p:txBody>
          <a:bodyPr wrap="none">
            <a:spAutoFit/>
          </a:bodyPr>
          <a:lstStyle/>
          <a:p>
            <a:r>
              <a:rPr lang="en-US" altLang="ja-JP" dirty="0" smtClean="0"/>
              <a:t>t2=1</a:t>
            </a:r>
            <a:endParaRPr lang="ja-JP" altLang="en-US" dirty="0"/>
          </a:p>
        </p:txBody>
      </p:sp>
      <p:sp>
        <p:nvSpPr>
          <p:cNvPr id="35" name="正方形/長方形 34"/>
          <p:cNvSpPr/>
          <p:nvPr/>
        </p:nvSpPr>
        <p:spPr>
          <a:xfrm>
            <a:off x="6049167" y="3178330"/>
            <a:ext cx="611065" cy="369332"/>
          </a:xfrm>
          <a:prstGeom prst="rect">
            <a:avLst/>
          </a:prstGeom>
        </p:spPr>
        <p:txBody>
          <a:bodyPr wrap="none">
            <a:spAutoFit/>
          </a:bodyPr>
          <a:lstStyle/>
          <a:p>
            <a:r>
              <a:rPr lang="en-US" altLang="ja-JP" dirty="0" err="1" smtClean="0"/>
              <a:t>tn</a:t>
            </a:r>
            <a:r>
              <a:rPr lang="en-US" altLang="ja-JP" dirty="0" smtClean="0"/>
              <a:t>=0</a:t>
            </a:r>
            <a:endParaRPr lang="ja-JP" altLang="en-US" dirty="0"/>
          </a:p>
        </p:txBody>
      </p:sp>
      <mc:AlternateContent xmlns:mc="http://schemas.openxmlformats.org/markup-compatibility/2006" xmlns:a14="http://schemas.microsoft.com/office/drawing/2010/main">
        <mc:Choice Requires="a14">
          <p:sp>
            <p:nvSpPr>
              <p:cNvPr id="8" name="正方形/長方形 7"/>
              <p:cNvSpPr/>
              <p:nvPr/>
            </p:nvSpPr>
            <p:spPr>
              <a:xfrm>
                <a:off x="323528" y="4244097"/>
                <a:ext cx="3383875" cy="2274982"/>
              </a:xfrm>
              <a:prstGeom prst="rect">
                <a:avLst/>
              </a:prstGeom>
              <a:ln>
                <a:solidFill>
                  <a:schemeClr val="accent1">
                    <a:shade val="50000"/>
                  </a:schemeClr>
                </a:solidFill>
              </a:ln>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誤差関数</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rPr>
                  <a:t>E(</a:t>
                </a:r>
                <a:r>
                  <a:rPr lang="en-US" altLang="ja-JP" i="1" dirty="0" smtClean="0">
                    <a:latin typeface="メイリオ" panose="020B0604030504040204" pitchFamily="50" charset="-128"/>
                    <a:ea typeface="メイリオ" panose="020B0604030504040204" pitchFamily="50" charset="-128"/>
                  </a:rPr>
                  <a:t>w</a:t>
                </a:r>
                <a:r>
                  <a:rPr lang="en-US" altLang="ja-JP" dirty="0" smtClean="0">
                    <a:latin typeface="メイリオ" panose="020B0604030504040204" pitchFamily="50" charset="-128"/>
                    <a:ea typeface="メイリオ" panose="020B0604030504040204" pitchFamily="50" charset="-128"/>
                  </a:rPr>
                  <a:t>)=</a:t>
                </a:r>
                <a14:m>
                  <m:oMath xmlns:m="http://schemas.openxmlformats.org/officeDocument/2006/math">
                    <m:nary>
                      <m:naryPr>
                        <m:chr m:val="∑"/>
                        <m:ctrlPr>
                          <a:rPr lang="en-US" altLang="ja-JP" i="1" smtClean="0">
                            <a:latin typeface="Cambria Math" panose="02040503050406030204" pitchFamily="18" charset="0"/>
                            <a:ea typeface="メイリオ" panose="020B0604030504040204" pitchFamily="50" charset="-128"/>
                          </a:rPr>
                        </m:ctrlPr>
                      </m:naryPr>
                      <m:sub>
                        <m:r>
                          <m:rPr>
                            <m:brk m:alnAt="23"/>
                          </m:rPr>
                          <a:rPr lang="en-US" altLang="ja-JP" b="0" i="1" smtClean="0">
                            <a:latin typeface="Cambria Math"/>
                            <a:ea typeface="メイリオ" panose="020B0604030504040204" pitchFamily="50" charset="-128"/>
                          </a:rPr>
                          <m:t>𝑛</m:t>
                        </m:r>
                        <m:r>
                          <a:rPr lang="en-US" altLang="ja-JP" b="0" i="1" smtClean="0">
                            <a:latin typeface="Cambria Math"/>
                            <a:ea typeface="メイリオ" panose="020B0604030504040204" pitchFamily="50" charset="-128"/>
                          </a:rPr>
                          <m:t>=1</m:t>
                        </m:r>
                      </m:sub>
                      <m:sup>
                        <m:r>
                          <a:rPr lang="en-US" altLang="ja-JP" b="0" i="1" smtClean="0">
                            <a:latin typeface="Cambria Math"/>
                            <a:ea typeface="メイリオ" panose="020B0604030504040204" pitchFamily="50" charset="-128"/>
                          </a:rPr>
                          <m:t>𝑁</m:t>
                        </m:r>
                      </m:sup>
                      <m:e>
                        <m:sSup>
                          <m:sSupPr>
                            <m:ctrlPr>
                              <a:rPr lang="en-US" altLang="ja-JP" b="0" i="1" smtClean="0">
                                <a:latin typeface="Cambria Math" panose="02040503050406030204" pitchFamily="18" charset="0"/>
                                <a:ea typeface="メイリオ" panose="020B0604030504040204" pitchFamily="50" charset="-128"/>
                              </a:rPr>
                            </m:ctrlPr>
                          </m:sSupPr>
                          <m:e>
                            <m:r>
                              <a:rPr lang="en-US" altLang="ja-JP" i="1">
                                <a:latin typeface="Cambria Math"/>
                                <a:ea typeface="メイリオ" panose="020B0604030504040204" pitchFamily="50" charset="-128"/>
                              </a:rPr>
                              <m:t>(</m:t>
                            </m:r>
                            <m:r>
                              <a:rPr lang="en-US" altLang="ja-JP" b="0" i="1" smtClean="0">
                                <a:latin typeface="Cambria Math"/>
                                <a:ea typeface="メイリオ" panose="020B0604030504040204" pitchFamily="50" charset="-128"/>
                              </a:rPr>
                              <m:t>𝑦𝑛</m:t>
                            </m:r>
                            <m:r>
                              <a:rPr lang="en-US" altLang="ja-JP" b="0" i="1" smtClean="0">
                                <a:latin typeface="Cambria Math"/>
                                <a:ea typeface="メイリオ" panose="020B0604030504040204" pitchFamily="50" charset="-128"/>
                              </a:rPr>
                              <m:t>−</m:t>
                            </m:r>
                            <m:r>
                              <a:rPr lang="en-US" altLang="ja-JP" b="0" i="1" smtClean="0">
                                <a:latin typeface="Cambria Math"/>
                                <a:ea typeface="メイリオ" panose="020B0604030504040204" pitchFamily="50" charset="-128"/>
                              </a:rPr>
                              <m:t>𝑡𝑛</m:t>
                            </m:r>
                            <m:r>
                              <a:rPr lang="en-US" altLang="ja-JP" i="1">
                                <a:latin typeface="Cambria Math"/>
                                <a:ea typeface="メイリオ" panose="020B0604030504040204" pitchFamily="50" charset="-128"/>
                              </a:rPr>
                              <m:t>)</m:t>
                            </m:r>
                          </m:e>
                          <m:sup>
                            <m:r>
                              <a:rPr lang="en-US" altLang="ja-JP" b="0" i="1" smtClean="0">
                                <a:latin typeface="Cambria Math"/>
                                <a:ea typeface="メイリオ" panose="020B0604030504040204" pitchFamily="50" charset="-128"/>
                              </a:rPr>
                              <m:t>2</m:t>
                            </m:r>
                          </m:sup>
                        </m:sSup>
                      </m:e>
                    </m:nary>
                  </m:oMath>
                </a14:m>
                <a:endParaRPr lang="en-US" altLang="ja-JP" dirty="0" smtClean="0"/>
              </a:p>
              <a:p>
                <a:endParaRPr lang="en-US" altLang="ja-JP" dirty="0"/>
              </a:p>
              <a:p>
                <a:r>
                  <a:rPr lang="ja-JP" altLang="en-US" dirty="0" smtClean="0">
                    <a:latin typeface="メイリオ" panose="020B0604030504040204" pitchFamily="50" charset="-128"/>
                    <a:ea typeface="メイリオ" panose="020B0604030504040204" pitchFamily="50" charset="-128"/>
                  </a:rPr>
                  <a:t>逆伝播公式</a:t>
                </a:r>
                <a:endParaRPr lang="en-US" altLang="ja-JP" dirty="0" smtClean="0">
                  <a:latin typeface="メイリオ" panose="020B0604030504040204" pitchFamily="50" charset="-128"/>
                  <a:ea typeface="メイリオ" panose="020B0604030504040204" pitchFamily="50" charset="-128"/>
                </a:endParaRPr>
              </a:p>
              <a:p>
                <a14:m>
                  <m:oMath xmlns:m="http://schemas.openxmlformats.org/officeDocument/2006/math">
                    <m:sSub>
                      <m:sSubPr>
                        <m:ctrlPr>
                          <a:rPr lang="en-US" altLang="ja-JP" i="1" smtClean="0">
                            <a:latin typeface="Cambria Math" panose="02040503050406030204" pitchFamily="18" charset="0"/>
                          </a:rPr>
                        </m:ctrlPr>
                      </m:sSubPr>
                      <m:e>
                        <m:r>
                          <a:rPr lang="ja-JP" altLang="en-US" i="1" smtClean="0">
                            <a:latin typeface="Cambria Math"/>
                          </a:rPr>
                          <m:t>𝛿</m:t>
                        </m:r>
                      </m:e>
                      <m:sub>
                        <m:r>
                          <a:rPr lang="ja-JP" altLang="en-US" b="0" i="1" smtClean="0">
                            <a:latin typeface="Cambria Math"/>
                          </a:rPr>
                          <m:t>𝑗</m:t>
                        </m:r>
                      </m:sub>
                    </m:sSub>
                  </m:oMath>
                </a14:m>
                <a:r>
                  <a:rPr lang="en-US" altLang="ja-JP" dirty="0" smtClean="0"/>
                  <a:t>=</a:t>
                </a:r>
                <a14:m>
                  <m:oMath xmlns:m="http://schemas.openxmlformats.org/officeDocument/2006/math">
                    <m:r>
                      <a:rPr lang="en-US" altLang="ja-JP" b="0" i="1" dirty="0" smtClean="0">
                        <a:latin typeface="Cambria Math"/>
                      </a:rPr>
                      <m:t>h</m:t>
                    </m:r>
                    <m:r>
                      <a:rPr lang="en-US" altLang="ja-JP" b="0" i="1" dirty="0" smtClean="0">
                        <a:latin typeface="Cambria Math"/>
                      </a:rPr>
                      <m:t>′</m:t>
                    </m:r>
                  </m:oMath>
                </a14:m>
                <a:r>
                  <a:rPr lang="en-US" altLang="ja-JP" dirty="0" smtClean="0"/>
                  <a:t>(</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a:rPr>
                          <m:t>𝑎</m:t>
                        </m:r>
                      </m:e>
                      <m:sub>
                        <m:r>
                          <a:rPr lang="ja-JP" altLang="en-US" i="1">
                            <a:latin typeface="Cambria Math"/>
                          </a:rPr>
                          <m:t>𝑗</m:t>
                        </m:r>
                      </m:sub>
                    </m:sSub>
                  </m:oMath>
                </a14:m>
                <a:r>
                  <a:rPr lang="en-US" altLang="ja-JP" dirty="0" smtClean="0"/>
                  <a:t>)</a:t>
                </a:r>
                <a14:m>
                  <m:oMath xmlns:m="http://schemas.openxmlformats.org/officeDocument/2006/math">
                    <m:nary>
                      <m:naryPr>
                        <m:chr m:val="∑"/>
                        <m:supHide m:val="on"/>
                        <m:ctrlPr>
                          <a:rPr lang="en-US" altLang="ja-JP" i="1" smtClean="0">
                            <a:latin typeface="Cambria Math" panose="02040503050406030204" pitchFamily="18" charset="0"/>
                          </a:rPr>
                        </m:ctrlPr>
                      </m:naryPr>
                      <m:sub>
                        <m:r>
                          <m:rPr>
                            <m:brk m:alnAt="7"/>
                          </m:rPr>
                          <a:rPr lang="en-US" altLang="ja-JP" b="0" i="1" smtClean="0">
                            <a:latin typeface="Cambria Math"/>
                          </a:rPr>
                          <m:t>𝑘</m:t>
                        </m:r>
                      </m:sub>
                      <m:sup/>
                      <m:e>
                        <m:sSub>
                          <m:sSubPr>
                            <m:ctrlPr>
                              <a:rPr lang="en-US" altLang="ja-JP" i="1">
                                <a:latin typeface="Cambria Math" panose="02040503050406030204" pitchFamily="18" charset="0"/>
                              </a:rPr>
                            </m:ctrlPr>
                          </m:sSubPr>
                          <m:e>
                            <m:r>
                              <a:rPr lang="en-US" altLang="ja-JP" b="0" i="1" smtClean="0">
                                <a:latin typeface="Cambria Math"/>
                              </a:rPr>
                              <m:t>𝑤</m:t>
                            </m:r>
                          </m:e>
                          <m:sub>
                            <m:r>
                              <a:rPr lang="en-US" altLang="ja-JP" b="0" i="1" smtClean="0">
                                <a:latin typeface="Cambria Math"/>
                              </a:rPr>
                              <m:t>𝑘</m:t>
                            </m:r>
                            <m:r>
                              <a:rPr lang="ja-JP" altLang="en-US" i="1">
                                <a:latin typeface="Cambria Math"/>
                              </a:rPr>
                              <m:t>𝑗</m:t>
                            </m:r>
                          </m:sub>
                        </m:sSub>
                      </m:e>
                    </m:nary>
                    <m:sSub>
                      <m:sSubPr>
                        <m:ctrlPr>
                          <a:rPr lang="en-US" altLang="ja-JP" i="1">
                            <a:latin typeface="Cambria Math" panose="02040503050406030204" pitchFamily="18" charset="0"/>
                          </a:rPr>
                        </m:ctrlPr>
                      </m:sSubPr>
                      <m:e>
                        <m:r>
                          <a:rPr lang="ja-JP" altLang="en-US" i="1">
                            <a:latin typeface="Cambria Math"/>
                          </a:rPr>
                          <m:t>𝛿</m:t>
                        </m:r>
                      </m:e>
                      <m:sub>
                        <m:r>
                          <a:rPr lang="en-US" altLang="ja-JP" b="0" i="1" smtClean="0">
                            <a:latin typeface="Cambria Math"/>
                          </a:rPr>
                          <m:t>𝑘</m:t>
                        </m:r>
                      </m:sub>
                    </m:sSub>
                  </m:oMath>
                </a14:m>
                <a:endParaRPr lang="en-US" altLang="ja-JP" dirty="0" smtClean="0"/>
              </a:p>
              <a:p>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𝑎</m:t>
                        </m:r>
                      </m:e>
                      <m:sub>
                        <m:r>
                          <a:rPr lang="ja-JP" altLang="en-US" i="1">
                            <a:latin typeface="Cambria Math"/>
                          </a:rPr>
                          <m:t>𝑗</m:t>
                        </m:r>
                      </m:sub>
                    </m:sSub>
                  </m:oMath>
                </a14:m>
                <a:r>
                  <a:rPr lang="ja-JP" altLang="en-US" dirty="0" smtClean="0"/>
                  <a:t>：ユニット</a:t>
                </a:r>
                <a:r>
                  <a:rPr lang="en-US" altLang="ja-JP" dirty="0" smtClean="0"/>
                  <a:t>j</a:t>
                </a:r>
                <a:r>
                  <a:rPr lang="ja-JP" altLang="en-US" dirty="0" err="1" smtClean="0"/>
                  <a:t>への</a:t>
                </a:r>
                <a:r>
                  <a:rPr lang="ja-JP" altLang="en-US" dirty="0" smtClean="0"/>
                  <a:t>入力和</a:t>
                </a:r>
                <a:endParaRPr lang="en-US" altLang="ja-JP" dirty="0" smtClean="0"/>
              </a:p>
              <a:p>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a:rPr>
                          <m:t>𝛿</m:t>
                        </m:r>
                      </m:e>
                      <m:sub>
                        <m:r>
                          <a:rPr lang="ja-JP" altLang="en-US" i="1">
                            <a:latin typeface="Cambria Math"/>
                          </a:rPr>
                          <m:t>𝑗</m:t>
                        </m:r>
                      </m:sub>
                    </m:sSub>
                  </m:oMath>
                </a14:m>
                <a:r>
                  <a:rPr lang="en-US" altLang="ja-JP" dirty="0" smtClean="0"/>
                  <a:t> </a:t>
                </a:r>
                <a14:m>
                  <m:oMath xmlns:m="http://schemas.openxmlformats.org/officeDocument/2006/math">
                    <m:r>
                      <a:rPr lang="en-US" altLang="ja-JP" i="1" dirty="0" smtClean="0">
                        <a:latin typeface="Cambria Math"/>
                        <a:ea typeface="Cambria Math"/>
                      </a:rPr>
                      <m:t>≡</m:t>
                    </m:r>
                    <m:r>
                      <a:rPr lang="en-US" altLang="ja-JP" b="0" i="1" dirty="0" smtClean="0">
                        <a:latin typeface="Cambria Math"/>
                        <a:ea typeface="Cambria Math"/>
                      </a:rPr>
                      <m:t> </m:t>
                    </m:r>
                    <m:f>
                      <m:fPr>
                        <m:ctrlPr>
                          <a:rPr lang="en-US" altLang="ja-JP" b="0" i="1" dirty="0" smtClean="0">
                            <a:latin typeface="Cambria Math" panose="02040503050406030204" pitchFamily="18" charset="0"/>
                            <a:ea typeface="Cambria Math"/>
                          </a:rPr>
                        </m:ctrlPr>
                      </m:fPr>
                      <m:num>
                        <m:r>
                          <a:rPr lang="ja-JP" altLang="en-US" b="0" i="1" dirty="0" smtClean="0">
                            <a:latin typeface="Cambria Math"/>
                            <a:ea typeface="Cambria Math"/>
                          </a:rPr>
                          <m:t>𝜕</m:t>
                        </m:r>
                        <m:sSub>
                          <m:sSubPr>
                            <m:ctrlPr>
                              <a:rPr lang="en-US" altLang="ja-JP" i="1">
                                <a:latin typeface="Cambria Math" panose="02040503050406030204" pitchFamily="18" charset="0"/>
                              </a:rPr>
                            </m:ctrlPr>
                          </m:sSubPr>
                          <m:e>
                            <m:r>
                              <a:rPr lang="en-US" altLang="ja-JP" b="0" i="1" smtClean="0">
                                <a:latin typeface="Cambria Math"/>
                              </a:rPr>
                              <m:t>𝐸</m:t>
                            </m:r>
                          </m:e>
                          <m:sub>
                            <m:r>
                              <a:rPr lang="en-US" altLang="ja-JP" b="0" i="1" smtClean="0">
                                <a:latin typeface="Cambria Math"/>
                              </a:rPr>
                              <m:t>𝑛</m:t>
                            </m:r>
                          </m:sub>
                        </m:sSub>
                      </m:num>
                      <m:den>
                        <m:r>
                          <a:rPr lang="ja-JP" altLang="en-US" b="0" i="1" dirty="0" smtClean="0">
                            <a:latin typeface="Cambria Math"/>
                            <a:ea typeface="Cambria Math"/>
                          </a:rPr>
                          <m:t>𝜕</m:t>
                        </m:r>
                        <m:sSub>
                          <m:sSubPr>
                            <m:ctrlPr>
                              <a:rPr lang="en-US" altLang="ja-JP" i="1">
                                <a:latin typeface="Cambria Math" panose="02040503050406030204" pitchFamily="18" charset="0"/>
                              </a:rPr>
                            </m:ctrlPr>
                          </m:sSubPr>
                          <m:e>
                            <m:r>
                              <a:rPr lang="en-US" altLang="ja-JP" i="1">
                                <a:latin typeface="Cambria Math"/>
                              </a:rPr>
                              <m:t>𝑎</m:t>
                            </m:r>
                          </m:e>
                          <m:sub>
                            <m:r>
                              <a:rPr lang="ja-JP" altLang="en-US" i="1">
                                <a:latin typeface="Cambria Math"/>
                              </a:rPr>
                              <m:t>𝑗</m:t>
                            </m:r>
                          </m:sub>
                        </m:sSub>
                      </m:den>
                    </m:f>
                  </m:oMath>
                </a14:m>
                <a:r>
                  <a:rPr lang="ja-JP" altLang="en-US" dirty="0" smtClean="0"/>
                  <a:t> </a:t>
                </a:r>
                <a:r>
                  <a:rPr lang="en-US" altLang="ja-JP" dirty="0" smtClean="0"/>
                  <a:t>: </a:t>
                </a:r>
                <a:r>
                  <a:rPr lang="ja-JP" altLang="en-US" dirty="0" smtClean="0"/>
                  <a:t>誤差</a:t>
                </a:r>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323528" y="4244097"/>
                <a:ext cx="3383875" cy="2274982"/>
              </a:xfrm>
              <a:prstGeom prst="rect">
                <a:avLst/>
              </a:prstGeom>
              <a:blipFill rotWithShape="1">
                <a:blip r:embed="rId4"/>
                <a:stretch>
                  <a:fillRect l="-1257" t="-7467" r="-1077"/>
                </a:stretch>
              </a:blipFill>
              <a:ln>
                <a:solidFill>
                  <a:schemeClr val="accent1">
                    <a:shade val="50000"/>
                  </a:schemeClr>
                </a:solidFill>
              </a:ln>
            </p:spPr>
            <p:txBody>
              <a:bodyPr/>
              <a:lstStyle/>
              <a:p>
                <a:r>
                  <a:rPr lang="ja-JP" altLang="en-US">
                    <a:noFill/>
                  </a:rPr>
                  <a:t> </a:t>
                </a:r>
              </a:p>
            </p:txBody>
          </p:sp>
        </mc:Fallback>
      </mc:AlternateContent>
      <p:sp>
        <p:nvSpPr>
          <p:cNvPr id="36" name="正方形/長方形 35"/>
          <p:cNvSpPr/>
          <p:nvPr/>
        </p:nvSpPr>
        <p:spPr>
          <a:xfrm flipH="1">
            <a:off x="4386528" y="2815911"/>
            <a:ext cx="366542" cy="369332"/>
          </a:xfrm>
          <a:prstGeom prst="rect">
            <a:avLst/>
          </a:prstGeom>
        </p:spPr>
        <p:txBody>
          <a:bodyPr wrap="squar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b="1" dirty="0"/>
          </a:p>
        </p:txBody>
      </p:sp>
      <p:sp>
        <p:nvSpPr>
          <p:cNvPr id="9" name="正方形/長方形 8"/>
          <p:cNvSpPr/>
          <p:nvPr/>
        </p:nvSpPr>
        <p:spPr>
          <a:xfrm>
            <a:off x="3985325" y="4581128"/>
            <a:ext cx="4763139" cy="1477328"/>
          </a:xfrm>
          <a:prstGeom prst="rect">
            <a:avLst/>
          </a:prstGeom>
        </p:spPr>
        <p:txBody>
          <a:bodyPr wrap="square">
            <a:spAutoFit/>
          </a:bodyPr>
          <a:lstStyle/>
          <a:p>
            <a:r>
              <a:rPr lang="ja-JP" altLang="ja-JP" dirty="0">
                <a:latin typeface="メイリオ" panose="020B0604030504040204" pitchFamily="50" charset="-128"/>
                <a:ea typeface="メイリオ" panose="020B0604030504040204" pitchFamily="50" charset="-128"/>
              </a:rPr>
              <a:t>ニューラルネットの中間層においては</a:t>
            </a:r>
            <a:r>
              <a:rPr lang="ja-JP" altLang="ja-JP" dirty="0" smtClean="0">
                <a:latin typeface="メイリオ" panose="020B0604030504040204" pitchFamily="50" charset="-128"/>
                <a:ea typeface="メイリオ" panose="020B0604030504040204" pitchFamily="50" charset="-128"/>
              </a:rPr>
              <a:t>、</a:t>
            </a:r>
            <a:endParaRPr lang="en-US" altLang="ja-JP" dirty="0" smtClean="0">
              <a:latin typeface="メイリオ" panose="020B0604030504040204" pitchFamily="50" charset="-128"/>
              <a:ea typeface="メイリオ" panose="020B0604030504040204" pitchFamily="50" charset="-128"/>
            </a:endParaRPr>
          </a:p>
          <a:p>
            <a:r>
              <a:rPr lang="ja-JP" altLang="ja-JP" dirty="0" smtClean="0">
                <a:latin typeface="メイリオ" panose="020B0604030504040204" pitchFamily="50" charset="-128"/>
                <a:ea typeface="メイリオ" panose="020B0604030504040204" pitchFamily="50" charset="-128"/>
              </a:rPr>
              <a:t>正解</a:t>
            </a:r>
            <a:r>
              <a:rPr lang="ja-JP" altLang="ja-JP" dirty="0">
                <a:latin typeface="メイリオ" panose="020B0604030504040204" pitchFamily="50" charset="-128"/>
                <a:ea typeface="メイリオ" panose="020B0604030504040204" pitchFamily="50" charset="-128"/>
              </a:rPr>
              <a:t>からの誤差を直接考慮するのではなく、上の層で発生した誤差に自分がどれだけ寄与しているかを計算し、その量に応じた調整を行い、ニューラルネットを</a:t>
            </a:r>
            <a:r>
              <a:rPr lang="ja-JP" altLang="ja-JP" dirty="0" smtClean="0">
                <a:latin typeface="メイリオ" panose="020B0604030504040204" pitchFamily="50" charset="-128"/>
                <a:ea typeface="メイリオ" panose="020B0604030504040204" pitchFamily="50" charset="-128"/>
              </a:rPr>
              <a:t>最適化</a:t>
            </a:r>
            <a:r>
              <a:rPr lang="ja-JP" altLang="en-US" dirty="0">
                <a:latin typeface="メイリオ" panose="020B0604030504040204" pitchFamily="50" charset="-128"/>
                <a:ea typeface="メイリオ" panose="020B0604030504040204" pitchFamily="50" charset="-128"/>
              </a:rPr>
              <a:t>する</a:t>
            </a:r>
          </a:p>
        </p:txBody>
      </p:sp>
      <p:pic>
        <p:nvPicPr>
          <p:cNvPr id="3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33047"/>
            <a:ext cx="6444208" cy="8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3317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 y="4318431"/>
            <a:ext cx="6948264" cy="9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6948264" cy="9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p:txBody>
          <a:bodyPr/>
          <a:lstStyle/>
          <a:p>
            <a:r>
              <a:rPr kumimoji="1" lang="ja-JP" altLang="en-US" dirty="0" smtClean="0"/>
              <a:t>ここまでの成果</a:t>
            </a:r>
            <a:r>
              <a:rPr kumimoji="1" lang="en-US" altLang="ja-JP" dirty="0" smtClean="0"/>
              <a:t>/</a:t>
            </a:r>
            <a:r>
              <a:rPr lang="ja-JP" altLang="en-US" dirty="0"/>
              <a:t>今後の予定</a:t>
            </a:r>
            <a:endParaRPr kumimoji="1" lang="ja-JP" altLang="en-US" dirty="0"/>
          </a:p>
        </p:txBody>
      </p:sp>
      <p:sp>
        <p:nvSpPr>
          <p:cNvPr id="3" name="スライド番号プレースホルダー 2"/>
          <p:cNvSpPr>
            <a:spLocks noGrp="1"/>
          </p:cNvSpPr>
          <p:nvPr>
            <p:ph type="sldNum" sz="quarter" idx="12"/>
          </p:nvPr>
        </p:nvSpPr>
        <p:spPr/>
        <p:txBody>
          <a:bodyPr/>
          <a:lstStyle/>
          <a:p>
            <a:r>
              <a:rPr lang="en-US" altLang="ja-JP" dirty="0" smtClean="0"/>
              <a:t>10</a:t>
            </a:r>
            <a:endParaRPr lang="ja-JP" altLang="en-US" dirty="0"/>
          </a:p>
        </p:txBody>
      </p:sp>
      <p:sp>
        <p:nvSpPr>
          <p:cNvPr id="4" name="正方形/長方形 3"/>
          <p:cNvSpPr/>
          <p:nvPr/>
        </p:nvSpPr>
        <p:spPr>
          <a:xfrm>
            <a:off x="323528" y="1412776"/>
            <a:ext cx="8496944" cy="1138773"/>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静止画像を用いて車両検出を行っている既往研究のレビュー</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：静止画像を用いて車両検出を行っている既往研究を</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衛星画像</a:t>
            </a:r>
            <a:r>
              <a:rPr lang="ja-JP" altLang="en-US" sz="2000" dirty="0" smtClean="0">
                <a:latin typeface="メイリオ" panose="020B0604030504040204" pitchFamily="50" charset="-128"/>
                <a:ea typeface="メイリオ" panose="020B0604030504040204" pitchFamily="50" charset="-128"/>
              </a:rPr>
              <a:t>、航空画像、車載</a:t>
            </a:r>
            <a:r>
              <a:rPr lang="ja-JP" altLang="en-US" sz="2000" dirty="0">
                <a:latin typeface="メイリオ" panose="020B0604030504040204" pitchFamily="50" charset="-128"/>
                <a:ea typeface="メイリオ" panose="020B0604030504040204" pitchFamily="50" charset="-128"/>
              </a:rPr>
              <a:t>カメラ画像、路側カメラ</a:t>
            </a:r>
            <a:r>
              <a:rPr lang="ja-JP" altLang="en-US" sz="2000" dirty="0" smtClean="0">
                <a:latin typeface="メイリオ" panose="020B0604030504040204" pitchFamily="50" charset="-128"/>
                <a:ea typeface="メイリオ" panose="020B0604030504040204" pitchFamily="50" charset="-128"/>
              </a:rPr>
              <a:t>画像別に整理</a:t>
            </a:r>
            <a:endParaRPr lang="ja-JP" altLang="en-US" sz="2000" dirty="0"/>
          </a:p>
        </p:txBody>
      </p:sp>
      <p:sp>
        <p:nvSpPr>
          <p:cNvPr id="5" name="正方形/長方形 4"/>
          <p:cNvSpPr/>
          <p:nvPr/>
        </p:nvSpPr>
        <p:spPr>
          <a:xfrm>
            <a:off x="323528" y="2780928"/>
            <a:ext cx="4984185" cy="830997"/>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rPr>
              <a:t>Deep </a:t>
            </a:r>
            <a:r>
              <a:rPr lang="en-US" altLang="ja-JP" sz="2400" dirty="0" smtClean="0">
                <a:latin typeface="メイリオ" panose="020B0604030504040204" pitchFamily="50" charset="-128"/>
                <a:ea typeface="メイリオ" panose="020B0604030504040204" pitchFamily="50" charset="-128"/>
              </a:rPr>
              <a:t>Learning</a:t>
            </a:r>
            <a:r>
              <a:rPr lang="ja-JP" altLang="en-US" sz="2400" dirty="0" smtClean="0">
                <a:latin typeface="メイリオ" panose="020B0604030504040204" pitchFamily="50" charset="-128"/>
                <a:ea typeface="メイリオ" panose="020B0604030504040204" pitchFamily="50" charset="-128"/>
              </a:rPr>
              <a:t>実装の準備</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Caffe</a:t>
            </a:r>
            <a:r>
              <a:rPr lang="ja-JP" altLang="en-US" sz="2000" dirty="0" smtClean="0">
                <a:latin typeface="メイリオ" panose="020B0604030504040204" pitchFamily="50" charset="-128"/>
                <a:ea typeface="メイリオ" panose="020B0604030504040204" pitchFamily="50" charset="-128"/>
              </a:rPr>
              <a:t>のインストール・環境構築まで</a:t>
            </a:r>
            <a:endParaRPr lang="ja-JP" altLang="en-US" sz="2000" dirty="0"/>
          </a:p>
        </p:txBody>
      </p:sp>
      <p:sp>
        <p:nvSpPr>
          <p:cNvPr id="6" name="正方形/長方形 5"/>
          <p:cNvSpPr/>
          <p:nvPr/>
        </p:nvSpPr>
        <p:spPr>
          <a:xfrm>
            <a:off x="107504" y="843209"/>
            <a:ext cx="2480166" cy="523220"/>
          </a:xfrm>
          <a:prstGeom prst="rect">
            <a:avLst/>
          </a:prstGeom>
        </p:spPr>
        <p:txBody>
          <a:bodyPr wrap="none">
            <a:spAutoFit/>
          </a:bodyPr>
          <a:lstStyle/>
          <a:p>
            <a:r>
              <a:rPr lang="ja-JP" altLang="en-US" sz="2800" dirty="0"/>
              <a:t>ここまでの成果</a:t>
            </a:r>
          </a:p>
        </p:txBody>
      </p:sp>
      <p:sp>
        <p:nvSpPr>
          <p:cNvPr id="7" name="正方形/長方形 6"/>
          <p:cNvSpPr/>
          <p:nvPr/>
        </p:nvSpPr>
        <p:spPr>
          <a:xfrm>
            <a:off x="107504" y="4005064"/>
            <a:ext cx="1980029" cy="523220"/>
          </a:xfrm>
          <a:prstGeom prst="rect">
            <a:avLst/>
          </a:prstGeom>
        </p:spPr>
        <p:txBody>
          <a:bodyPr wrap="none">
            <a:spAutoFit/>
          </a:bodyPr>
          <a:lstStyle/>
          <a:p>
            <a:r>
              <a:rPr lang="ja-JP" altLang="en-US" sz="2800" dirty="0"/>
              <a:t>今後の予定</a:t>
            </a:r>
          </a:p>
        </p:txBody>
      </p:sp>
      <p:sp>
        <p:nvSpPr>
          <p:cNvPr id="8" name="正方形/長方形 7"/>
          <p:cNvSpPr/>
          <p:nvPr/>
        </p:nvSpPr>
        <p:spPr>
          <a:xfrm>
            <a:off x="307879" y="4528284"/>
            <a:ext cx="7540975" cy="2308324"/>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仮想的な画像・教師データの作成</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Deep Learning</a:t>
            </a:r>
            <a:r>
              <a:rPr lang="ja-JP" altLang="en-US" sz="2400" dirty="0" smtClean="0">
                <a:latin typeface="メイリオ" panose="020B0604030504040204" pitchFamily="50" charset="-128"/>
                <a:ea typeface="メイリオ" panose="020B0604030504040204" pitchFamily="50" charset="-128"/>
              </a:rPr>
              <a:t>の実装</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複数手法によるセグメンテーション</a:t>
            </a:r>
            <a:r>
              <a:rPr lang="ja-JP" altLang="en-US" sz="2400" dirty="0">
                <a:latin typeface="メイリオ" panose="020B0604030504040204" pitchFamily="50" charset="-128"/>
                <a:ea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rPr>
              <a:t>実行、比較</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rPr>
              <a:t>Superpixels</a:t>
            </a:r>
            <a:r>
              <a:rPr lang="en-US" altLang="ja-JP" dirty="0" smtClean="0">
                <a:latin typeface="メイリオ" panose="020B0604030504040204" pitchFamily="50" charset="-128"/>
                <a:ea typeface="メイリオ" panose="020B0604030504040204" pitchFamily="50" charset="-128"/>
              </a:rPr>
              <a:t>, CRF, parameter-free multilevel parsing</a:t>
            </a:r>
            <a:r>
              <a:rPr lang="ja-JP" altLang="en-US" dirty="0" smtClean="0">
                <a:latin typeface="メイリオ" panose="020B0604030504040204" pitchFamily="50" charset="-128"/>
                <a:ea typeface="メイリオ" panose="020B0604030504040204" pitchFamily="50" charset="-128"/>
              </a:rPr>
              <a:t>など実行</a:t>
            </a:r>
            <a:endParaRPr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2362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12</a:t>
            </a:fld>
            <a:endParaRPr lang="ja-JP" altLang="en-US" dirty="0"/>
          </a:p>
        </p:txBody>
      </p:sp>
    </p:spTree>
    <p:extLst>
      <p:ext uri="{BB962C8B-B14F-4D97-AF65-F5344CB8AC3E}">
        <p14:creationId xmlns:p14="http://schemas.microsoft.com/office/powerpoint/2010/main" val="3125045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提案手法の概要</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13</a:t>
            </a:fld>
            <a:endParaRPr lang="ja-JP" altLang="en-US" dirty="0"/>
          </a:p>
        </p:txBody>
      </p:sp>
      <p:sp>
        <p:nvSpPr>
          <p:cNvPr id="7" name="正方形/長方形 6"/>
          <p:cNvSpPr/>
          <p:nvPr/>
        </p:nvSpPr>
        <p:spPr>
          <a:xfrm>
            <a:off x="323528" y="964234"/>
            <a:ext cx="258756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特徴抽出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2800" dirty="0"/>
          </a:p>
        </p:txBody>
      </p:sp>
      <p:pic>
        <p:nvPicPr>
          <p:cNvPr id="6" name="Picture 6" descr="http://enterprisezine.jp/static/images/article/6471/6471_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503525"/>
            <a:ext cx="4608512" cy="511174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5724128" y="1772816"/>
            <a:ext cx="2908582" cy="1200329"/>
          </a:xfrm>
          <a:prstGeom prst="rect">
            <a:avLst/>
          </a:prstGeom>
        </p:spPr>
        <p:txBody>
          <a:bodyPr wrap="square">
            <a:spAutoFit/>
          </a:bodyPr>
          <a:lstStyle/>
          <a:p>
            <a:r>
              <a:rPr lang="ja-JP" altLang="en-US" dirty="0"/>
              <a:t>人の顔の画像を入力して畳み込みニューラルネットワークによる学習を行い、習得した特徴を可視化した結果</a:t>
            </a:r>
          </a:p>
        </p:txBody>
      </p:sp>
      <p:sp>
        <p:nvSpPr>
          <p:cNvPr id="4" name="正方形/長方形 3"/>
          <p:cNvSpPr/>
          <p:nvPr/>
        </p:nvSpPr>
        <p:spPr>
          <a:xfrm>
            <a:off x="5958239" y="4059395"/>
            <a:ext cx="2440360" cy="1200329"/>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車の境界、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車体の</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色</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道路上に存在するか、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路側に存在するか</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etc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34395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2800" dirty="0" smtClean="0"/>
              <a:t>路上駐車による交通容量の低下に関する既往研究</a:t>
            </a:r>
            <a:endParaRPr kumimoji="1" lang="ja-JP" altLang="en-US" sz="2800"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14</a:t>
            </a:fld>
            <a:endParaRPr lang="ja-JP" altLang="en-US" dirty="0"/>
          </a:p>
        </p:txBody>
      </p:sp>
      <p:sp>
        <p:nvSpPr>
          <p:cNvPr id="4" name="正方形/長方形 3"/>
          <p:cNvSpPr/>
          <p:nvPr/>
        </p:nvSpPr>
        <p:spPr>
          <a:xfrm>
            <a:off x="683568" y="6381328"/>
            <a:ext cx="1152128" cy="369332"/>
          </a:xfrm>
          <a:prstGeom prst="rect">
            <a:avLst/>
          </a:prstGeom>
        </p:spPr>
        <p:txBody>
          <a:bodyPr wrap="square">
            <a:spAutoFit/>
          </a:bodyPr>
          <a:lstStyle/>
          <a:p>
            <a:r>
              <a:rPr lang="en-US" altLang="ja-JP" dirty="0" smtClean="0">
                <a:latin typeface="ＭＳゴシック"/>
              </a:rPr>
              <a:t>IBS</a:t>
            </a:r>
            <a:r>
              <a:rPr lang="ja-JP" altLang="en-US" dirty="0" smtClean="0">
                <a:latin typeface="ＭＳゴシック"/>
              </a:rPr>
              <a:t>資料</a:t>
            </a:r>
            <a:endParaRPr lang="ja-JP" altLang="en-US" dirty="0"/>
          </a:p>
        </p:txBody>
      </p:sp>
      <p:pic>
        <p:nvPicPr>
          <p:cNvPr id="5" name="図 4"/>
          <p:cNvPicPr>
            <a:picLocks noChangeAspect="1"/>
          </p:cNvPicPr>
          <p:nvPr/>
        </p:nvPicPr>
        <p:blipFill rotWithShape="1">
          <a:blip r:embed="rId2"/>
          <a:srcRect l="51996" t="19904" r="1916" b="18910"/>
          <a:stretch/>
        </p:blipFill>
        <p:spPr>
          <a:xfrm>
            <a:off x="-72007" y="1026465"/>
            <a:ext cx="9252519" cy="4922815"/>
          </a:xfrm>
          <a:prstGeom prst="rect">
            <a:avLst/>
          </a:prstGeom>
        </p:spPr>
      </p:pic>
    </p:spTree>
    <p:extLst>
      <p:ext uri="{BB962C8B-B14F-4D97-AF65-F5344CB8AC3E}">
        <p14:creationId xmlns:p14="http://schemas.microsoft.com/office/powerpoint/2010/main" val="66791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手動計測の実態</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15</a:t>
            </a:fld>
            <a:endParaRPr lang="ja-JP" altLang="en-US" dirty="0"/>
          </a:p>
        </p:txBody>
      </p:sp>
      <p:pic>
        <p:nvPicPr>
          <p:cNvPr id="4" name="図 3"/>
          <p:cNvPicPr>
            <a:picLocks noChangeAspect="1"/>
          </p:cNvPicPr>
          <p:nvPr/>
        </p:nvPicPr>
        <p:blipFill rotWithShape="1">
          <a:blip r:embed="rId2"/>
          <a:srcRect l="53284" t="10520" r="14350" b="11844"/>
          <a:stretch/>
        </p:blipFill>
        <p:spPr>
          <a:xfrm>
            <a:off x="4773866" y="823990"/>
            <a:ext cx="4202833" cy="4032448"/>
          </a:xfrm>
          <a:prstGeom prst="rect">
            <a:avLst/>
          </a:prstGeom>
        </p:spPr>
      </p:pic>
      <p:pic>
        <p:nvPicPr>
          <p:cNvPr id="5" name="図 4"/>
          <p:cNvPicPr>
            <a:picLocks noChangeAspect="1"/>
          </p:cNvPicPr>
          <p:nvPr/>
        </p:nvPicPr>
        <p:blipFill rotWithShape="1">
          <a:blip r:embed="rId3"/>
          <a:srcRect l="55120" t="10637" r="15622" b="3107"/>
          <a:stretch/>
        </p:blipFill>
        <p:spPr>
          <a:xfrm>
            <a:off x="33582" y="800635"/>
            <a:ext cx="4762863" cy="5616624"/>
          </a:xfrm>
          <a:prstGeom prst="rect">
            <a:avLst/>
          </a:prstGeom>
        </p:spPr>
      </p:pic>
      <p:sp>
        <p:nvSpPr>
          <p:cNvPr id="6" name="正方形/長方形 5"/>
          <p:cNvSpPr/>
          <p:nvPr/>
        </p:nvSpPr>
        <p:spPr>
          <a:xfrm>
            <a:off x="5076056" y="4856438"/>
            <a:ext cx="4067944" cy="1846659"/>
          </a:xfrm>
          <a:prstGeom prst="rect">
            <a:avLst/>
          </a:prstGeom>
        </p:spPr>
        <p:txBody>
          <a:bodyPr wrap="square">
            <a:spAutoFit/>
          </a:bodyPr>
          <a:lstStyle/>
          <a:p>
            <a:r>
              <a:rPr lang="en-US" altLang="ja-JP" sz="1600" dirty="0" smtClean="0">
                <a:latin typeface="ＭＳゴシック"/>
              </a:rPr>
              <a:t>※</a:t>
            </a:r>
            <a:r>
              <a:rPr lang="ja-JP" altLang="en-US" sz="1600" dirty="0" smtClean="0">
                <a:latin typeface="ＭＳゴシック"/>
              </a:rPr>
              <a:t>交通量計測に</a:t>
            </a:r>
            <a:r>
              <a:rPr lang="ja-JP" altLang="en-US" sz="1600" dirty="0">
                <a:latin typeface="ＭＳゴシック"/>
              </a:rPr>
              <a:t>関</a:t>
            </a:r>
            <a:r>
              <a:rPr lang="ja-JP" altLang="en-US" sz="1600" dirty="0" smtClean="0">
                <a:latin typeface="ＭＳゴシック"/>
              </a:rPr>
              <a:t>しては</a:t>
            </a:r>
            <a:r>
              <a:rPr lang="ja-JP" altLang="en-US" sz="1600" dirty="0">
                <a:latin typeface="ＭＳゴシック"/>
              </a:rPr>
              <a:t>、</a:t>
            </a:r>
          </a:p>
          <a:p>
            <a:r>
              <a:rPr lang="ja-JP" altLang="en-US" sz="1600" dirty="0">
                <a:latin typeface="ＭＳゴシック"/>
              </a:rPr>
              <a:t>○選定された路線のうち、代表的な１断面における交通量を観測する。</a:t>
            </a:r>
          </a:p>
          <a:p>
            <a:r>
              <a:rPr lang="ja-JP" altLang="en-US" sz="1600" dirty="0">
                <a:latin typeface="ＭＳゴシック"/>
              </a:rPr>
              <a:t>○シミュレーションで必要となる大型車混入率等のデータを取得できるよう、車種別に交</a:t>
            </a:r>
          </a:p>
          <a:p>
            <a:r>
              <a:rPr lang="ja-JP" altLang="en-US" sz="1600" dirty="0">
                <a:latin typeface="ＭＳゴシック"/>
              </a:rPr>
              <a:t>通量を把握する。</a:t>
            </a:r>
          </a:p>
          <a:p>
            <a:r>
              <a:rPr lang="ja-JP" altLang="en-US" sz="1600" dirty="0">
                <a:latin typeface="ＭＳゴシック"/>
              </a:rPr>
              <a:t>○集計単位は１時間とする。</a:t>
            </a:r>
            <a:endParaRPr lang="ja-JP" altLang="en-US" sz="1600" dirty="0"/>
          </a:p>
        </p:txBody>
      </p:sp>
    </p:spTree>
    <p:extLst>
      <p:ext uri="{BB962C8B-B14F-4D97-AF65-F5344CB8AC3E}">
        <p14:creationId xmlns:p14="http://schemas.microsoft.com/office/powerpoint/2010/main" val="2300543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路上駐車削減のための対策</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16</a:t>
            </a:fld>
            <a:endParaRPr lang="ja-JP" altLang="en-US" dirty="0"/>
          </a:p>
        </p:txBody>
      </p:sp>
      <p:pic>
        <p:nvPicPr>
          <p:cNvPr id="4" name="図 3"/>
          <p:cNvPicPr>
            <a:picLocks noChangeAspect="1"/>
          </p:cNvPicPr>
          <p:nvPr/>
        </p:nvPicPr>
        <p:blipFill rotWithShape="1">
          <a:blip r:embed="rId2"/>
          <a:srcRect l="52411" t="23038" r="15336" b="19368"/>
          <a:stretch/>
        </p:blipFill>
        <p:spPr>
          <a:xfrm>
            <a:off x="539552" y="980728"/>
            <a:ext cx="7920880" cy="5657771"/>
          </a:xfrm>
          <a:prstGeom prst="rect">
            <a:avLst/>
          </a:prstGeom>
        </p:spPr>
      </p:pic>
    </p:spTree>
    <p:extLst>
      <p:ext uri="{BB962C8B-B14F-4D97-AF65-F5344CB8AC3E}">
        <p14:creationId xmlns:p14="http://schemas.microsoft.com/office/powerpoint/2010/main" val="515397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800" dirty="0"/>
              <a:t>状況把握のための既往研究の整理</a:t>
            </a:r>
            <a:endParaRPr kumimoji="1" lang="ja-JP" altLang="en-US" sz="2800"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17</a:t>
            </a:fld>
            <a:endParaRPr lang="ja-JP" altLang="en-US" dirty="0"/>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567437313"/>
              </p:ext>
            </p:extLst>
          </p:nvPr>
        </p:nvGraphicFramePr>
        <p:xfrm>
          <a:off x="292355" y="744651"/>
          <a:ext cx="4680520" cy="6054638"/>
        </p:xfrm>
        <a:graphic>
          <a:graphicData uri="http://schemas.openxmlformats.org/presentationml/2006/ole">
            <mc:AlternateContent xmlns:mc="http://schemas.openxmlformats.org/markup-compatibility/2006">
              <mc:Choice xmlns:v="urn:schemas-microsoft-com:vml" Requires="v">
                <p:oleObj spid="_x0000_s1102" name="ワークシート" r:id="rId4" imgW="5838943" imgH="7553231" progId="Excel.Sheet.8">
                  <p:embed/>
                </p:oleObj>
              </mc:Choice>
              <mc:Fallback>
                <p:oleObj name="ワークシート" r:id="rId4" imgW="5838943" imgH="7553231" progId="Excel.Sheet.8">
                  <p:embed/>
                  <p:pic>
                    <p:nvPicPr>
                      <p:cNvPr id="0" name=""/>
                      <p:cNvPicPr/>
                      <p:nvPr/>
                    </p:nvPicPr>
                    <p:blipFill>
                      <a:blip r:embed="rId5"/>
                      <a:stretch>
                        <a:fillRect/>
                      </a:stretch>
                    </p:blipFill>
                    <p:spPr>
                      <a:xfrm>
                        <a:off x="292355" y="744651"/>
                        <a:ext cx="4680520" cy="6054638"/>
                      </a:xfrm>
                      <a:prstGeom prst="rect">
                        <a:avLst/>
                      </a:prstGeom>
                    </p:spPr>
                  </p:pic>
                </p:oleObj>
              </mc:Fallback>
            </mc:AlternateContent>
          </a:graphicData>
        </a:graphic>
      </p:graphicFrame>
      <p:sp>
        <p:nvSpPr>
          <p:cNvPr id="7" name="正方形/長方形 6"/>
          <p:cNvSpPr/>
          <p:nvPr/>
        </p:nvSpPr>
        <p:spPr>
          <a:xfrm>
            <a:off x="5881325" y="2636912"/>
            <a:ext cx="3097066" cy="120032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空中（衛星・航空）：</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6 /42</a:t>
            </a: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路側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13</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/42</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車載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23</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/42</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t>　　</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正方形/長方形 3"/>
          <p:cNvSpPr/>
          <p:nvPr/>
        </p:nvSpPr>
        <p:spPr>
          <a:xfrm>
            <a:off x="5881325" y="4509120"/>
            <a:ext cx="3097066" cy="1477328"/>
          </a:xfrm>
          <a:prstGeom prst="rect">
            <a:avLst/>
          </a:prstGeom>
        </p:spPr>
        <p:txBody>
          <a:bodyPr wrap="square">
            <a:spAutoFit/>
          </a:bodyPr>
          <a:lstStyle/>
          <a:p>
            <a:r>
              <a:rPr lang="ja-JP" altLang="en-US" dirty="0" smtClean="0"/>
              <a:t>都バスの利用</a:t>
            </a:r>
            <a:endParaRPr lang="en-US" altLang="ja-JP" dirty="0" smtClean="0"/>
          </a:p>
          <a:p>
            <a:r>
              <a:rPr lang="en-US" altLang="ja-JP" dirty="0" smtClean="0">
                <a:hlinkClick r:id="rId6"/>
              </a:rPr>
              <a:t>http</a:t>
            </a:r>
            <a:r>
              <a:rPr lang="en-US" altLang="ja-JP" dirty="0">
                <a:hlinkClick r:id="rId6"/>
              </a:rPr>
              <a:t>://</a:t>
            </a:r>
            <a:r>
              <a:rPr lang="en-US" altLang="ja-JP" dirty="0" smtClean="0">
                <a:hlinkClick r:id="rId6"/>
              </a:rPr>
              <a:t>www.kotsu.metro.tokyo.jp/information/plan/pdf/achievement2013.pdf</a:t>
            </a:r>
            <a:endParaRPr lang="en-US" altLang="ja-JP" dirty="0" smtClean="0"/>
          </a:p>
          <a:p>
            <a:endParaRPr lang="ja-JP" altLang="en-US" dirty="0"/>
          </a:p>
        </p:txBody>
      </p:sp>
    </p:spTree>
    <p:extLst>
      <p:ext uri="{BB962C8B-B14F-4D97-AF65-F5344CB8AC3E}">
        <p14:creationId xmlns:p14="http://schemas.microsoft.com/office/powerpoint/2010/main" val="302557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状況把握のための既往研究の整理</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18</a:t>
            </a:fld>
            <a:endParaRPr lang="ja-JP" altLang="en-US" dirty="0"/>
          </a:p>
        </p:txBody>
      </p:sp>
      <p:cxnSp>
        <p:nvCxnSpPr>
          <p:cNvPr id="6" name="直線矢印コネクタ 5"/>
          <p:cNvCxnSpPr/>
          <p:nvPr/>
        </p:nvCxnSpPr>
        <p:spPr>
          <a:xfrm>
            <a:off x="1259632" y="4149080"/>
            <a:ext cx="669674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4608004" y="1196752"/>
            <a:ext cx="0" cy="5364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7556266" y="4293096"/>
            <a:ext cx="800219"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頻度</a:t>
            </a:r>
          </a:p>
        </p:txBody>
      </p:sp>
      <p:sp>
        <p:nvSpPr>
          <p:cNvPr id="11" name="正方形/長方形 10"/>
          <p:cNvSpPr/>
          <p:nvPr/>
        </p:nvSpPr>
        <p:spPr>
          <a:xfrm>
            <a:off x="3275856" y="1124744"/>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広域</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性</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5004048" y="5594758"/>
            <a:ext cx="225254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GPS</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・プローブカー</a:t>
            </a:r>
            <a:endParaRPr lang="ja-JP" altLang="en-US" dirty="0"/>
          </a:p>
        </p:txBody>
      </p:sp>
      <p:sp>
        <p:nvSpPr>
          <p:cNvPr id="15" name="正方形/長方形 14"/>
          <p:cNvSpPr/>
          <p:nvPr/>
        </p:nvSpPr>
        <p:spPr>
          <a:xfrm>
            <a:off x="4628069" y="1552147"/>
            <a:ext cx="1107996"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衛星画像</a:t>
            </a:r>
            <a:endParaRPr lang="ja-JP" altLang="en-US" dirty="0"/>
          </a:p>
        </p:txBody>
      </p:sp>
      <p:sp>
        <p:nvSpPr>
          <p:cNvPr id="16" name="正方形/長方形 15"/>
          <p:cNvSpPr/>
          <p:nvPr/>
        </p:nvSpPr>
        <p:spPr>
          <a:xfrm>
            <a:off x="1403648" y="2703403"/>
            <a:ext cx="1107996"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航空写真</a:t>
            </a:r>
            <a:endParaRPr lang="ja-JP" altLang="en-US" dirty="0"/>
          </a:p>
        </p:txBody>
      </p:sp>
      <p:sp>
        <p:nvSpPr>
          <p:cNvPr id="17" name="正方形/長方形 16"/>
          <p:cNvSpPr/>
          <p:nvPr/>
        </p:nvSpPr>
        <p:spPr>
          <a:xfrm>
            <a:off x="6204436" y="5157192"/>
            <a:ext cx="133882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車載カメラ</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012160" y="3734136"/>
            <a:ext cx="2878160"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路側カメラ・</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ITS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スポット</a:t>
            </a:r>
          </a:p>
          <a:p>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6300192" y="3426242"/>
            <a:ext cx="272382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ただし設置数が少ない</a:t>
            </a:r>
            <a:endParaRPr lang="ja-JP" altLang="en-US" dirty="0"/>
          </a:p>
        </p:txBody>
      </p:sp>
      <p:sp>
        <p:nvSpPr>
          <p:cNvPr id="21" name="正方形/長方形 20"/>
          <p:cNvSpPr/>
          <p:nvPr/>
        </p:nvSpPr>
        <p:spPr>
          <a:xfrm>
            <a:off x="4600794" y="5915017"/>
            <a:ext cx="4572000" cy="923330"/>
          </a:xfrm>
          <a:prstGeom prst="rect">
            <a:avLst/>
          </a:prstGeom>
        </p:spPr>
        <p:txBody>
          <a:bodyPr>
            <a:spAutoFit/>
          </a:bodyPr>
          <a:lstStyle/>
          <a:p>
            <a:r>
              <a:rPr lang="ja-JP" altLang="en-US" dirty="0">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サンプリングデータである</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・エンジン停止時には</a:t>
            </a:r>
            <a:r>
              <a:rPr lang="en-US" altLang="ja-JP" dirty="0">
                <a:latin typeface="メイリオ" panose="020B0604030504040204" pitchFamily="50" charset="-128"/>
                <a:ea typeface="メイリオ" panose="020B0604030504040204" pitchFamily="50" charset="-128"/>
              </a:rPr>
              <a:t>GPS</a:t>
            </a:r>
            <a:r>
              <a:rPr lang="ja-JP" altLang="en-US" dirty="0">
                <a:latin typeface="メイリオ" panose="020B0604030504040204" pitchFamily="50" charset="-128"/>
                <a:ea typeface="メイリオ" panose="020B0604030504040204" pitchFamily="50" charset="-128"/>
              </a:rPr>
              <a:t>が起動しない</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・データが高価である</a:t>
            </a:r>
          </a:p>
        </p:txBody>
      </p:sp>
      <p:sp>
        <p:nvSpPr>
          <p:cNvPr id="22" name="正方形/長方形 21"/>
          <p:cNvSpPr/>
          <p:nvPr/>
        </p:nvSpPr>
        <p:spPr>
          <a:xfrm>
            <a:off x="240656" y="3055620"/>
            <a:ext cx="5032147" cy="923330"/>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広域性と解像度は反比例の関係</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また</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衛星画像と比較して、航空写真は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そのたびに機体を飛ばす必要がありコスト高</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43521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2800" dirty="0" smtClean="0"/>
              <a:t>静止画像からどのように駐車を判別するのか</a:t>
            </a:r>
            <a:endParaRPr kumimoji="1" lang="ja-JP" altLang="en-US" sz="2800"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19</a:t>
            </a:fld>
            <a:endParaRPr lang="ja-JP" altLang="en-US" dirty="0"/>
          </a:p>
        </p:txBody>
      </p:sp>
      <p:sp>
        <p:nvSpPr>
          <p:cNvPr id="4" name="正方形/長方形 3"/>
          <p:cNvSpPr/>
          <p:nvPr/>
        </p:nvSpPr>
        <p:spPr>
          <a:xfrm>
            <a:off x="95131" y="4361484"/>
            <a:ext cx="5764720" cy="523220"/>
          </a:xfrm>
          <a:prstGeom prst="rect">
            <a:avLst/>
          </a:prstGeom>
        </p:spPr>
        <p:txBody>
          <a:bodyPr wrap="none">
            <a:spAutoFit/>
          </a:bodyPr>
          <a:lstStyle/>
          <a:p>
            <a:r>
              <a:rPr lang="en-US" altLang="ja-JP" sz="2800" dirty="0"/>
              <a:t>Google</a:t>
            </a:r>
            <a:r>
              <a:rPr lang="ja-JP" altLang="en-US" sz="2800" dirty="0"/>
              <a:t>による「衛星動画」の無料公開</a:t>
            </a:r>
          </a:p>
        </p:txBody>
      </p:sp>
      <p:sp>
        <p:nvSpPr>
          <p:cNvPr id="5" name="正方形/長方形 4"/>
          <p:cNvSpPr/>
          <p:nvPr/>
        </p:nvSpPr>
        <p:spPr>
          <a:xfrm>
            <a:off x="323528" y="6222129"/>
            <a:ext cx="3602589" cy="369332"/>
          </a:xfrm>
          <a:prstGeom prst="rect">
            <a:avLst/>
          </a:prstGeom>
        </p:spPr>
        <p:txBody>
          <a:bodyPr wrap="none">
            <a:spAutoFit/>
          </a:bodyPr>
          <a:lstStyle/>
          <a:p>
            <a:r>
              <a:rPr lang="ja-JP" altLang="en-US" dirty="0"/>
              <a:t>http://wired.jp/2014/10/30/skybox/</a:t>
            </a:r>
          </a:p>
        </p:txBody>
      </p:sp>
      <p:sp>
        <p:nvSpPr>
          <p:cNvPr id="6" name="正方形/長方形 5"/>
          <p:cNvSpPr/>
          <p:nvPr/>
        </p:nvSpPr>
        <p:spPr>
          <a:xfrm>
            <a:off x="179512" y="4941168"/>
            <a:ext cx="5400600" cy="1200329"/>
          </a:xfrm>
          <a:prstGeom prst="rect">
            <a:avLst/>
          </a:prstGeom>
        </p:spPr>
        <p:txBody>
          <a:bodyPr wrap="square">
            <a:spAutoFit/>
          </a:bodyPr>
          <a:lstStyle/>
          <a:p>
            <a:r>
              <a:rPr lang="ja-JP" altLang="en-US" dirty="0"/>
              <a:t>グーグルは</a:t>
            </a:r>
            <a:r>
              <a:rPr lang="en-US" altLang="ja-JP" dirty="0"/>
              <a:t>2014</a:t>
            </a:r>
            <a:r>
              <a:rPr lang="ja-JP" altLang="en-US" dirty="0"/>
              <a:t>年</a:t>
            </a:r>
            <a:r>
              <a:rPr lang="en-US" altLang="ja-JP" dirty="0"/>
              <a:t>8</a:t>
            </a:r>
            <a:r>
              <a:rPr lang="ja-JP" altLang="en-US" dirty="0"/>
              <a:t>月、</a:t>
            </a:r>
            <a:r>
              <a:rPr lang="en-US" altLang="ja-JP" dirty="0"/>
              <a:t>Skybox Imaging</a:t>
            </a:r>
            <a:r>
              <a:rPr lang="ja-JP" altLang="en-US" dirty="0"/>
              <a:t>社を傘下に収めた。</a:t>
            </a:r>
            <a:r>
              <a:rPr lang="en-US" altLang="ja-JP" dirty="0"/>
              <a:t>Skybox</a:t>
            </a:r>
            <a:r>
              <a:rPr lang="ja-JP" altLang="en-US" dirty="0"/>
              <a:t>社は、人工衛星による</a:t>
            </a:r>
            <a:r>
              <a:rPr lang="en-US" altLang="ja-JP" dirty="0"/>
              <a:t>HD</a:t>
            </a:r>
            <a:r>
              <a:rPr lang="ja-JP" altLang="en-US" dirty="0"/>
              <a:t>映像データと、地図</a:t>
            </a:r>
            <a:r>
              <a:rPr lang="en-US" altLang="ja-JP" dirty="0"/>
              <a:t>API</a:t>
            </a:r>
            <a:r>
              <a:rPr lang="ja-JP" altLang="en-US" dirty="0" err="1"/>
              <a:t>とを</a:t>
            </a:r>
            <a:r>
              <a:rPr lang="ja-JP" altLang="en-US" dirty="0"/>
              <a:t>組み合わせ、地上の動きが即座にわかる「衛星動画」サーヴィスを提供している（日本語版記事）。</a:t>
            </a:r>
          </a:p>
        </p:txBody>
      </p:sp>
      <p:sp>
        <p:nvSpPr>
          <p:cNvPr id="7" name="正方形/長方形 6"/>
          <p:cNvSpPr/>
          <p:nvPr/>
        </p:nvSpPr>
        <p:spPr>
          <a:xfrm>
            <a:off x="179512" y="855597"/>
            <a:ext cx="3588806" cy="1815882"/>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暫定的には、道路の端に寄っている車が路上駐車であると考える。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Rectangle 2"/>
          <p:cNvSpPr>
            <a:spLocks noChangeArrowheads="1"/>
          </p:cNvSpPr>
          <p:nvPr/>
        </p:nvSpPr>
        <p:spPr bwMode="auto">
          <a:xfrm>
            <a:off x="6138153" y="4361484"/>
            <a:ext cx="2860394" cy="24314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71225"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500" b="0" i="0" u="none" strike="noStrike" cap="none" normalizeH="0" baseline="0" dirty="0" smtClean="0">
                <a:ln>
                  <a:noFill/>
                </a:ln>
                <a:solidFill>
                  <a:srgbClr val="404350"/>
                </a:solidFill>
                <a:effectLst/>
                <a:latin typeface="Arial" panose="020B0604020202020204" pitchFamily="34" charset="0"/>
                <a:ea typeface="proxima-nova"/>
              </a:rPr>
              <a:t>Specifications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100" b="1" i="0" u="none" strike="noStrike" cap="none" normalizeH="0" baseline="0" dirty="0" smtClean="0">
              <a:ln>
                <a:noFill/>
              </a:ln>
              <a:solidFill>
                <a:srgbClr val="404350"/>
              </a:solidFill>
              <a:effectLst/>
              <a:latin typeface="Arial" panose="020B0604020202020204" pitchFamily="34" charset="0"/>
              <a:ea typeface="proxima-nova-semibold"/>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1" i="0" u="none" strike="noStrike" cap="none" normalizeH="0" baseline="0" dirty="0" smtClean="0">
                <a:ln>
                  <a:noFill/>
                </a:ln>
                <a:solidFill>
                  <a:srgbClr val="404350"/>
                </a:solidFill>
                <a:effectLst/>
                <a:latin typeface="Arial" panose="020B0604020202020204" pitchFamily="34" charset="0"/>
                <a:ea typeface="proxima-nova-semibold"/>
                <a:cs typeface="Arial" panose="020B0604020202020204" pitchFamily="34" charset="0"/>
              </a:rPr>
              <a:t>Color</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smtClean="0">
                <a:ln>
                  <a:noFill/>
                </a:ln>
                <a:solidFill>
                  <a:srgbClr val="008AD0"/>
                </a:solidFill>
                <a:effectLst/>
                <a:latin typeface="Arial" panose="020B0604020202020204" pitchFamily="34" charset="0"/>
                <a:ea typeface="proxima-nova"/>
                <a:cs typeface="Arial" panose="020B0604020202020204" pitchFamily="34" charset="0"/>
              </a:rPr>
              <a:t>Panchromatic </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1" i="0" u="none" strike="noStrike" cap="none" normalizeH="0" baseline="0" dirty="0" smtClean="0">
                <a:ln>
                  <a:noFill/>
                </a:ln>
                <a:solidFill>
                  <a:srgbClr val="404350"/>
                </a:solidFill>
                <a:effectLst/>
                <a:latin typeface="Arial" panose="020B0604020202020204" pitchFamily="34" charset="0"/>
                <a:ea typeface="proxima-nova-semibold"/>
                <a:cs typeface="Arial" panose="020B0604020202020204" pitchFamily="34" charset="0"/>
              </a:rPr>
              <a:t>Duration</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smtClean="0">
                <a:ln>
                  <a:noFill/>
                </a:ln>
                <a:solidFill>
                  <a:srgbClr val="008AD0"/>
                </a:solidFill>
                <a:effectLst/>
                <a:latin typeface="Arial" panose="020B0604020202020204" pitchFamily="34" charset="0"/>
                <a:ea typeface="proxima-nova"/>
                <a:cs typeface="Arial" panose="020B0604020202020204" pitchFamily="34" charset="0"/>
              </a:rPr>
              <a:t>Up to 90 seconds</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1" i="0" u="none" strike="noStrike" cap="none" normalizeH="0" baseline="0" dirty="0" smtClean="0">
                <a:ln>
                  <a:noFill/>
                </a:ln>
                <a:solidFill>
                  <a:srgbClr val="404350"/>
                </a:solidFill>
                <a:effectLst/>
                <a:latin typeface="Arial" panose="020B0604020202020204" pitchFamily="34" charset="0"/>
                <a:ea typeface="proxima-nova-semibold"/>
                <a:cs typeface="Arial" panose="020B0604020202020204" pitchFamily="34" charset="0"/>
              </a:rPr>
              <a:t>Frame Rate</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smtClean="0">
                <a:ln>
                  <a:noFill/>
                </a:ln>
                <a:solidFill>
                  <a:srgbClr val="008AD0"/>
                </a:solidFill>
                <a:effectLst/>
                <a:latin typeface="Arial" panose="020B0604020202020204" pitchFamily="34" charset="0"/>
                <a:ea typeface="proxima-nova"/>
                <a:cs typeface="Arial" panose="020B0604020202020204" pitchFamily="34" charset="0"/>
              </a:rPr>
              <a:t>30 frames per second</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1" i="0" u="none" strike="noStrike" cap="none" normalizeH="0" baseline="0" dirty="0" smtClean="0">
                <a:ln>
                  <a:noFill/>
                </a:ln>
                <a:solidFill>
                  <a:srgbClr val="404350"/>
                </a:solidFill>
                <a:effectLst/>
                <a:latin typeface="Arial" panose="020B0604020202020204" pitchFamily="34" charset="0"/>
                <a:ea typeface="proxima-nova-semibold"/>
                <a:cs typeface="Arial" panose="020B0604020202020204" pitchFamily="34" charset="0"/>
              </a:rPr>
              <a:t>GSD</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smtClean="0">
                <a:ln>
                  <a:noFill/>
                </a:ln>
                <a:solidFill>
                  <a:srgbClr val="008AD0"/>
                </a:solidFill>
                <a:effectLst/>
                <a:latin typeface="Arial" panose="020B0604020202020204" pitchFamily="34" charset="0"/>
                <a:ea typeface="proxima-nova"/>
                <a:cs typeface="Arial" panose="020B0604020202020204" pitchFamily="34" charset="0"/>
              </a:rPr>
              <a:t>1.1 m  at nadir</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1" i="0" u="none" strike="noStrike" cap="none" normalizeH="0" baseline="0" dirty="0" smtClean="0">
                <a:ln>
                  <a:noFill/>
                </a:ln>
                <a:solidFill>
                  <a:srgbClr val="404350"/>
                </a:solidFill>
                <a:effectLst/>
                <a:latin typeface="Arial" panose="020B0604020202020204" pitchFamily="34" charset="0"/>
                <a:ea typeface="proxima-nova-semibold"/>
                <a:cs typeface="Arial" panose="020B0604020202020204" pitchFamily="34" charset="0"/>
              </a:rPr>
              <a:t>FOV</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smtClean="0">
                <a:ln>
                  <a:noFill/>
                </a:ln>
                <a:solidFill>
                  <a:srgbClr val="008AD0"/>
                </a:solidFill>
                <a:effectLst/>
                <a:latin typeface="Arial" panose="020B0604020202020204" pitchFamily="34" charset="0"/>
                <a:ea typeface="proxima-nova"/>
                <a:cs typeface="Arial" panose="020B0604020202020204" pitchFamily="34" charset="0"/>
              </a:rPr>
              <a:t>2 km  by 1.1 km</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1" i="0" u="none" strike="noStrike" cap="none" normalizeH="0" baseline="0" dirty="0" smtClean="0">
                <a:ln>
                  <a:noFill/>
                </a:ln>
                <a:solidFill>
                  <a:srgbClr val="404350"/>
                </a:solidFill>
                <a:effectLst/>
                <a:latin typeface="Arial" panose="020B0604020202020204" pitchFamily="34" charset="0"/>
                <a:ea typeface="proxima-nova-semibold"/>
                <a:cs typeface="Arial" panose="020B0604020202020204" pitchFamily="34" charset="0"/>
              </a:rPr>
              <a:t>File Format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smtClean="0">
                <a:ln>
                  <a:noFill/>
                </a:ln>
                <a:solidFill>
                  <a:srgbClr val="008AD0"/>
                </a:solidFill>
                <a:effectLst/>
                <a:latin typeface="Arial" panose="020B0604020202020204" pitchFamily="34" charset="0"/>
                <a:ea typeface="proxima-nova"/>
                <a:cs typeface="Arial" panose="020B0604020202020204" pitchFamily="34" charset="0"/>
              </a:rPr>
              <a:t>MPEG-4 (H.264 encoding)</a:t>
            </a:r>
          </a:p>
        </p:txBody>
      </p:sp>
      <p:sp>
        <p:nvSpPr>
          <p:cNvPr id="10" name="正方形/長方形 9"/>
          <p:cNvSpPr/>
          <p:nvPr/>
        </p:nvSpPr>
        <p:spPr>
          <a:xfrm>
            <a:off x="323528" y="6406795"/>
            <a:ext cx="3444789" cy="369332"/>
          </a:xfrm>
          <a:prstGeom prst="rect">
            <a:avLst/>
          </a:prstGeom>
        </p:spPr>
        <p:txBody>
          <a:bodyPr wrap="none">
            <a:spAutoFit/>
          </a:bodyPr>
          <a:lstStyle/>
          <a:p>
            <a:r>
              <a:rPr lang="ja-JP" altLang="en-US" dirty="0"/>
              <a:t>http://skybox.com/products/pixels</a:t>
            </a:r>
          </a:p>
        </p:txBody>
      </p:sp>
      <p:pic>
        <p:nvPicPr>
          <p:cNvPr id="11" name="図 10"/>
          <p:cNvPicPr>
            <a:picLocks noChangeAspect="1"/>
          </p:cNvPicPr>
          <p:nvPr/>
        </p:nvPicPr>
        <p:blipFill rotWithShape="1">
          <a:blip r:embed="rId2"/>
          <a:srcRect l="50623" t="17088" r="10999" b="15928"/>
          <a:stretch/>
        </p:blipFill>
        <p:spPr>
          <a:xfrm>
            <a:off x="3940344" y="738509"/>
            <a:ext cx="5073867" cy="3542343"/>
          </a:xfrm>
          <a:prstGeom prst="rect">
            <a:avLst/>
          </a:prstGeom>
        </p:spPr>
      </p:pic>
      <p:sp>
        <p:nvSpPr>
          <p:cNvPr id="12" name="右矢印 11"/>
          <p:cNvSpPr/>
          <p:nvPr/>
        </p:nvSpPr>
        <p:spPr>
          <a:xfrm rot="20364842">
            <a:off x="6509487" y="2974078"/>
            <a:ext cx="323420" cy="24194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79512" y="2593150"/>
            <a:ext cx="3456384" cy="1200329"/>
          </a:xfrm>
          <a:prstGeom prst="rect">
            <a:avLst/>
          </a:prstGeom>
        </p:spPr>
        <p:txBody>
          <a:bodyPr wrap="square">
            <a:spAutoFit/>
          </a:bodyPr>
          <a:lstStyle/>
          <a:p>
            <a:r>
              <a:rPr lang="ja-JP" altLang="en-US" dirty="0"/>
              <a:t>道路上にあること使わないと、バス停の屋根とかと紛らわしそう。駐車スペースは白線で囲まれていたりも</a:t>
            </a:r>
          </a:p>
        </p:txBody>
      </p:sp>
    </p:spTree>
    <p:extLst>
      <p:ext uri="{BB962C8B-B14F-4D97-AF65-F5344CB8AC3E}">
        <p14:creationId xmlns:p14="http://schemas.microsoft.com/office/powerpoint/2010/main" val="260490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背景①</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2</a:t>
            </a:fld>
            <a:endParaRPr lang="ja-JP" altLang="en-US" dirty="0"/>
          </a:p>
        </p:txBody>
      </p:sp>
      <p:pic>
        <p:nvPicPr>
          <p:cNvPr id="1026" name="Picture 2" descr="トーン・イン・トー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535" y="908720"/>
            <a:ext cx="2658757"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配色スライド 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2560" y="3476394"/>
            <a:ext cx="1828850" cy="4812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96752"/>
            <a:ext cx="6948264" cy="9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11500"/>
                    </a14:imgEffect>
                    <a14:imgEffect>
                      <a14:saturation sat="146000"/>
                    </a14:imgEffect>
                  </a14:imgLayer>
                </a14:imgProps>
              </a:ext>
              <a:ext uri="{28A0092B-C50C-407E-A947-70E740481C1C}">
                <a14:useLocalDpi xmlns:a14="http://schemas.microsoft.com/office/drawing/2010/main" val="0"/>
              </a:ext>
            </a:extLst>
          </a:blip>
          <a:srcRect/>
          <a:stretch>
            <a:fillRect/>
          </a:stretch>
        </p:blipFill>
        <p:spPr bwMode="auto">
          <a:xfrm>
            <a:off x="2699792" y="3645024"/>
            <a:ext cx="2520280" cy="94190"/>
          </a:xfrm>
          <a:prstGeom prst="rect">
            <a:avLst/>
          </a:prstGeom>
          <a:solidFill>
            <a:srgbClr val="FDC734"/>
          </a:solidFill>
          <a:ln>
            <a:noFill/>
          </a:ln>
          <a:effectLst>
            <a:outerShdw blurRad="50800" dist="50800" dir="5400000" algn="ctr" rotWithShape="0">
              <a:schemeClr val="bg1"/>
            </a:outerShdw>
          </a:effectLst>
        </p:spPr>
      </p:pic>
      <p:sp>
        <p:nvSpPr>
          <p:cNvPr id="5" name="正方形/長方形 4"/>
          <p:cNvSpPr/>
          <p:nvPr/>
        </p:nvSpPr>
        <p:spPr>
          <a:xfrm>
            <a:off x="-1" y="764704"/>
            <a:ext cx="7227133" cy="523220"/>
          </a:xfrm>
          <a:prstGeom prst="rect">
            <a:avLst/>
          </a:prstGeom>
        </p:spPr>
        <p:txBody>
          <a:bodyPr wrap="square">
            <a:spAutoFit/>
          </a:bodyPr>
          <a:lstStyle/>
          <a:p>
            <a:r>
              <a:rPr lang="ja-JP" altLang="en-US" sz="2800" dirty="0" smtClean="0">
                <a:solidFill>
                  <a:srgbClr val="021F4D"/>
                </a:solidFill>
                <a:latin typeface="メイリオ" panose="020B0604030504040204" pitchFamily="50" charset="-128"/>
                <a:ea typeface="メイリオ" panose="020B0604030504040204" pitchFamily="50" charset="-128"/>
              </a:rPr>
              <a:t>路上駐車の広域かつ高頻度な調査のニーズ</a:t>
            </a:r>
            <a:endParaRPr lang="ja-JP" altLang="en-US" sz="2800" dirty="0"/>
          </a:p>
        </p:txBody>
      </p:sp>
      <p:sp>
        <p:nvSpPr>
          <p:cNvPr id="13" name="正方形/長方形 12"/>
          <p:cNvSpPr/>
          <p:nvPr/>
        </p:nvSpPr>
        <p:spPr>
          <a:xfrm>
            <a:off x="-36512" y="1909281"/>
            <a:ext cx="8208913" cy="1323439"/>
          </a:xfrm>
          <a:prstGeom prst="rect">
            <a:avLst/>
          </a:prstGeom>
        </p:spPr>
        <p:txBody>
          <a:bodyPr wrap="square">
            <a:spAutoFit/>
          </a:bodyPr>
          <a:lstStyle/>
          <a:p>
            <a:r>
              <a:rPr lang="ja-JP" altLang="en-US" sz="2000" dirty="0" smtClean="0">
                <a:solidFill>
                  <a:srgbClr val="021F4D"/>
                </a:solidFill>
                <a:latin typeface="メイリオ" panose="020B0604030504040204" pitchFamily="50" charset="-128"/>
                <a:ea typeface="メイリオ" panose="020B0604030504040204" pitchFamily="50" charset="-128"/>
              </a:rPr>
              <a:t>東京都</a:t>
            </a:r>
            <a:r>
              <a:rPr lang="en-US" altLang="ja-JP" sz="2000" dirty="0" smtClean="0">
                <a:solidFill>
                  <a:srgbClr val="021F4D"/>
                </a:solidFill>
                <a:latin typeface="メイリオ" panose="020B0604030504040204" pitchFamily="50" charset="-128"/>
                <a:ea typeface="メイリオ" panose="020B0604030504040204" pitchFamily="50" charset="-128"/>
              </a:rPr>
              <a:t>23</a:t>
            </a:r>
            <a:r>
              <a:rPr lang="ja-JP" altLang="en-US" sz="2000" dirty="0" smtClean="0">
                <a:solidFill>
                  <a:srgbClr val="021F4D"/>
                </a:solidFill>
                <a:latin typeface="メイリオ" panose="020B0604030504040204" pitchFamily="50" charset="-128"/>
                <a:ea typeface="メイリオ" panose="020B0604030504040204" pitchFamily="50" charset="-128"/>
              </a:rPr>
              <a:t>区 四輪車瞬間路上駐車台数：</a:t>
            </a:r>
            <a:r>
              <a:rPr lang="en-US" altLang="ja-JP" sz="2000" dirty="0" smtClean="0">
                <a:solidFill>
                  <a:srgbClr val="021F4D"/>
                </a:solidFill>
                <a:latin typeface="メイリオ" panose="020B0604030504040204" pitchFamily="50" charset="-128"/>
                <a:ea typeface="メイリオ" panose="020B0604030504040204" pitchFamily="50" charset="-128"/>
              </a:rPr>
              <a:t>47,761</a:t>
            </a:r>
            <a:r>
              <a:rPr lang="ja-JP" altLang="en-US" sz="2000" dirty="0" smtClean="0">
                <a:solidFill>
                  <a:srgbClr val="021F4D"/>
                </a:solidFill>
                <a:latin typeface="メイリオ" panose="020B0604030504040204" pitchFamily="50" charset="-128"/>
                <a:ea typeface="メイリオ" panose="020B0604030504040204" pitchFamily="50" charset="-128"/>
              </a:rPr>
              <a:t>台</a:t>
            </a:r>
            <a:r>
              <a:rPr lang="en-US" altLang="ja-JP" sz="1400" dirty="0" smtClean="0">
                <a:solidFill>
                  <a:srgbClr val="021F4D"/>
                </a:solidFill>
                <a:latin typeface="メイリオ" panose="020B0604030504040204" pitchFamily="50" charset="-128"/>
                <a:ea typeface="メイリオ" panose="020B0604030504040204" pitchFamily="50" charset="-128"/>
              </a:rPr>
              <a:t>(</a:t>
            </a:r>
            <a:r>
              <a:rPr lang="ja-JP" altLang="en-US" sz="1400" dirty="0" smtClean="0">
                <a:solidFill>
                  <a:srgbClr val="021F4D"/>
                </a:solidFill>
                <a:latin typeface="メイリオ" panose="020B0604030504040204" pitchFamily="50" charset="-128"/>
                <a:ea typeface="メイリオ" panose="020B0604030504040204" pitchFamily="50" charset="-128"/>
              </a:rPr>
              <a:t>警視庁</a:t>
            </a:r>
            <a:r>
              <a:rPr lang="en-US" altLang="ja-JP" sz="1400" dirty="0" smtClean="0">
                <a:solidFill>
                  <a:srgbClr val="021F4D"/>
                </a:solidFill>
                <a:latin typeface="メイリオ" panose="020B0604030504040204" pitchFamily="50" charset="-128"/>
                <a:ea typeface="メイリオ" panose="020B0604030504040204" pitchFamily="50" charset="-128"/>
              </a:rPr>
              <a:t>H25)</a:t>
            </a:r>
            <a:endParaRPr lang="en-US" altLang="ja-JP" sz="2000" dirty="0" smtClean="0">
              <a:solidFill>
                <a:srgbClr val="021F4D"/>
              </a:solidFill>
              <a:latin typeface="メイリオ" panose="020B0604030504040204" pitchFamily="50" charset="-128"/>
              <a:ea typeface="メイリオ" panose="020B0604030504040204" pitchFamily="50" charset="-128"/>
            </a:endParaRPr>
          </a:p>
          <a:p>
            <a:r>
              <a:rPr lang="ja-JP" altLang="en-US" sz="20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solidFill>
                  <a:srgbClr val="021F4D"/>
                </a:solidFill>
                <a:latin typeface="メイリオ" panose="020B0604030504040204" pitchFamily="50" charset="-128"/>
                <a:ea typeface="メイリオ" panose="020B0604030504040204" pitchFamily="50" charset="-128"/>
              </a:rPr>
              <a:t>交通容量の低下”や“安全性の低下”等</a:t>
            </a:r>
            <a:r>
              <a:rPr lang="ja-JP" altLang="en-US" sz="2000" dirty="0">
                <a:solidFill>
                  <a:srgbClr val="021F4D"/>
                </a:solidFill>
                <a:latin typeface="メイリオ" panose="020B0604030504040204" pitchFamily="50" charset="-128"/>
                <a:ea typeface="メイリオ" panose="020B0604030504040204" pitchFamily="50" charset="-128"/>
              </a:rPr>
              <a:t>に</a:t>
            </a:r>
            <a:r>
              <a:rPr lang="ja-JP" altLang="en-US" sz="2000" dirty="0" smtClean="0">
                <a:solidFill>
                  <a:srgbClr val="021F4D"/>
                </a:solidFill>
                <a:latin typeface="メイリオ" panose="020B0604030504040204" pitchFamily="50" charset="-128"/>
                <a:ea typeface="メイリオ" panose="020B0604030504040204" pitchFamily="50" charset="-128"/>
              </a:rPr>
              <a:t>よる</a:t>
            </a:r>
            <a:endParaRPr lang="en-US" altLang="ja-JP" sz="2000" dirty="0" smtClean="0">
              <a:solidFill>
                <a:srgbClr val="021F4D"/>
              </a:solidFill>
              <a:latin typeface="メイリオ" panose="020B0604030504040204" pitchFamily="50" charset="-128"/>
              <a:ea typeface="メイリオ" panose="020B0604030504040204" pitchFamily="50" charset="-128"/>
            </a:endParaRPr>
          </a:p>
          <a:p>
            <a:r>
              <a:rPr lang="ja-JP" altLang="en-US" sz="2000" dirty="0" smtClean="0">
                <a:solidFill>
                  <a:srgbClr val="021F4D"/>
                </a:solidFill>
                <a:latin typeface="メイリオ" panose="020B0604030504040204" pitchFamily="50" charset="-128"/>
                <a:ea typeface="メイリオ" panose="020B0604030504040204" pitchFamily="50" charset="-128"/>
              </a:rPr>
              <a:t>　　　大きな</a:t>
            </a:r>
            <a:r>
              <a:rPr lang="ja-JP" altLang="en-US" sz="20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外部不経済</a:t>
            </a:r>
            <a:r>
              <a:rPr lang="ja-JP" altLang="en-US" sz="2000" dirty="0" smtClean="0">
                <a:solidFill>
                  <a:srgbClr val="021F4D"/>
                </a:solidFill>
                <a:latin typeface="メイリオ" panose="020B0604030504040204" pitchFamily="50" charset="-128"/>
                <a:ea typeface="メイリオ" panose="020B0604030504040204" pitchFamily="50" charset="-128"/>
              </a:rPr>
              <a:t>が知られており、</a:t>
            </a:r>
            <a:endParaRPr lang="en-US" altLang="ja-JP" sz="2000" dirty="0" smtClean="0">
              <a:solidFill>
                <a:srgbClr val="021F4D"/>
              </a:solidFill>
              <a:latin typeface="メイリオ" panose="020B0604030504040204" pitchFamily="50" charset="-128"/>
              <a:ea typeface="メイリオ" panose="020B0604030504040204" pitchFamily="50" charset="-128"/>
            </a:endParaRPr>
          </a:p>
          <a:p>
            <a:r>
              <a:rPr lang="ja-JP" altLang="en-US" sz="2000" dirty="0">
                <a:solidFill>
                  <a:srgbClr val="021F4D"/>
                </a:solidFill>
                <a:latin typeface="メイリオ" panose="020B0604030504040204" pitchFamily="50" charset="-128"/>
                <a:ea typeface="メイリオ" panose="020B0604030504040204" pitchFamily="50" charset="-128"/>
              </a:rPr>
              <a:t>　</a:t>
            </a:r>
            <a:r>
              <a:rPr lang="ja-JP" altLang="en-US" sz="2000" dirty="0" smtClean="0">
                <a:solidFill>
                  <a:srgbClr val="021F4D"/>
                </a:solidFill>
                <a:latin typeface="メイリオ" panose="020B0604030504040204" pitchFamily="50" charset="-128"/>
                <a:ea typeface="メイリオ" panose="020B0604030504040204" pitchFamily="50" charset="-128"/>
              </a:rPr>
              <a:t>　　対策検討のため路上駐車状況の調査が必要。</a:t>
            </a:r>
            <a:endParaRPr lang="en-US" altLang="ja-JP" sz="2000" dirty="0" smtClean="0">
              <a:solidFill>
                <a:srgbClr val="021F4D"/>
              </a:solidFill>
              <a:latin typeface="メイリオ" panose="020B0604030504040204" pitchFamily="50" charset="-128"/>
              <a:ea typeface="メイリオ" panose="020B0604030504040204" pitchFamily="50" charset="-128"/>
            </a:endParaRPr>
          </a:p>
        </p:txBody>
      </p:sp>
      <p:sp>
        <p:nvSpPr>
          <p:cNvPr id="4" name="正方形/長方形 3"/>
          <p:cNvSpPr/>
          <p:nvPr/>
        </p:nvSpPr>
        <p:spPr>
          <a:xfrm>
            <a:off x="5416782" y="3717032"/>
            <a:ext cx="3835738" cy="1015663"/>
          </a:xfrm>
          <a:prstGeom prst="rect">
            <a:avLst/>
          </a:prstGeom>
        </p:spPr>
        <p:txBody>
          <a:bodyPr wrap="square">
            <a:spAutoFit/>
          </a:bodyPr>
          <a:lstStyle/>
          <a:p>
            <a:r>
              <a:rPr lang="ja-JP" altLang="en-US" sz="2000" dirty="0">
                <a:solidFill>
                  <a:srgbClr val="021F4D"/>
                </a:solidFill>
                <a:latin typeface="メイリオ" panose="020B0604030504040204" pitchFamily="50" charset="-128"/>
                <a:ea typeface="メイリオ" panose="020B0604030504040204" pitchFamily="50" charset="-128"/>
              </a:rPr>
              <a:t>：年に一度、</a:t>
            </a:r>
            <a:r>
              <a:rPr lang="ja-JP" altLang="en-US" sz="2000" dirty="0" smtClean="0">
                <a:solidFill>
                  <a:srgbClr val="021F4D"/>
                </a:solidFill>
                <a:latin typeface="メイリオ" panose="020B0604030504040204" pitchFamily="50" charset="-128"/>
                <a:ea typeface="メイリオ" panose="020B0604030504040204" pitchFamily="50" charset="-128"/>
              </a:rPr>
              <a:t>計測員</a:t>
            </a:r>
            <a:r>
              <a:rPr lang="ja-JP" altLang="en-US" sz="2000" dirty="0">
                <a:solidFill>
                  <a:srgbClr val="021F4D"/>
                </a:solidFill>
                <a:latin typeface="メイリオ" panose="020B0604030504040204" pitchFamily="50" charset="-128"/>
                <a:ea typeface="メイリオ" panose="020B0604030504040204" pitchFamily="50" charset="-128"/>
              </a:rPr>
              <a:t>に</a:t>
            </a:r>
            <a:r>
              <a:rPr lang="ja-JP" altLang="en-US" sz="2000" dirty="0" smtClean="0">
                <a:solidFill>
                  <a:srgbClr val="021F4D"/>
                </a:solidFill>
                <a:latin typeface="メイリオ" panose="020B0604030504040204" pitchFamily="50" charset="-128"/>
                <a:ea typeface="メイリオ" panose="020B0604030504040204" pitchFamily="50" charset="-128"/>
              </a:rPr>
              <a:t>よる手動計測が実施</a:t>
            </a:r>
            <a:r>
              <a:rPr lang="ja-JP" altLang="en-US" sz="2000" dirty="0">
                <a:solidFill>
                  <a:srgbClr val="021F4D"/>
                </a:solidFill>
                <a:latin typeface="メイリオ" panose="020B0604030504040204" pitchFamily="50" charset="-128"/>
                <a:ea typeface="メイリオ" panose="020B0604030504040204" pitchFamily="50" charset="-128"/>
              </a:rPr>
              <a:t>されている（路上駐車状況及び断面</a:t>
            </a:r>
            <a:r>
              <a:rPr lang="ja-JP" altLang="en-US" sz="2000" dirty="0" smtClean="0">
                <a:solidFill>
                  <a:srgbClr val="021F4D"/>
                </a:solidFill>
                <a:latin typeface="メイリオ" panose="020B0604030504040204" pitchFamily="50" charset="-128"/>
                <a:ea typeface="メイリオ" panose="020B0604030504040204" pitchFamily="50" charset="-128"/>
              </a:rPr>
              <a:t>交通量の調査）</a:t>
            </a:r>
            <a:endParaRPr lang="en-US" altLang="ja-JP" sz="2000" dirty="0">
              <a:solidFill>
                <a:srgbClr val="021F4D"/>
              </a:solidFill>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232" y="1432488"/>
            <a:ext cx="2476500" cy="1847850"/>
          </a:xfrm>
          <a:prstGeom prst="rect">
            <a:avLst/>
          </a:prstGeom>
        </p:spPr>
      </p:pic>
      <p:pic>
        <p:nvPicPr>
          <p:cNvPr id="10" name="図 9"/>
          <p:cNvPicPr>
            <a:picLocks noChangeAspect="1"/>
          </p:cNvPicPr>
          <p:nvPr/>
        </p:nvPicPr>
        <p:blipFill rotWithShape="1">
          <a:blip r:embed="rId9"/>
          <a:srcRect l="53974" t="29773" r="15215" b="26984"/>
          <a:stretch/>
        </p:blipFill>
        <p:spPr>
          <a:xfrm>
            <a:off x="241469" y="3781616"/>
            <a:ext cx="5142638" cy="2887095"/>
          </a:xfrm>
          <a:prstGeom prst="rect">
            <a:avLst/>
          </a:prstGeom>
        </p:spPr>
      </p:pic>
      <p:sp>
        <p:nvSpPr>
          <p:cNvPr id="11" name="正方形/長方形 10"/>
          <p:cNvSpPr/>
          <p:nvPr/>
        </p:nvSpPr>
        <p:spPr>
          <a:xfrm>
            <a:off x="241469" y="6651355"/>
            <a:ext cx="8140913" cy="261610"/>
          </a:xfrm>
          <a:prstGeom prst="rect">
            <a:avLst/>
          </a:prstGeom>
        </p:spPr>
        <p:txBody>
          <a:bodyPr wrap="square">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車線区間の調査対象区間（明治通り：大久保二丁目交差点より西側・東向き）</a:t>
            </a:r>
          </a:p>
        </p:txBody>
      </p:sp>
      <p:sp>
        <p:nvSpPr>
          <p:cNvPr id="14" name="正方形/長方形 13"/>
          <p:cNvSpPr/>
          <p:nvPr/>
        </p:nvSpPr>
        <p:spPr>
          <a:xfrm>
            <a:off x="-11826" y="6577607"/>
            <a:ext cx="453970" cy="307777"/>
          </a:xfrm>
          <a:prstGeom prst="rect">
            <a:avLst/>
          </a:prstGeom>
        </p:spPr>
        <p:txBody>
          <a:bodyPr wrap="none">
            <a:spAutoFit/>
          </a:bodyPr>
          <a:lstStyle/>
          <a:p>
            <a:r>
              <a:rPr lang="ja-JP" altLang="en-US" sz="1400" dirty="0" smtClean="0"/>
              <a:t>例）</a:t>
            </a:r>
            <a:endParaRPr lang="ja-JP" altLang="en-US" sz="1400" dirty="0"/>
          </a:p>
        </p:txBody>
      </p:sp>
      <p:sp>
        <p:nvSpPr>
          <p:cNvPr id="12" name="テキスト ボックス 11"/>
          <p:cNvSpPr txBox="1"/>
          <p:nvPr/>
        </p:nvSpPr>
        <p:spPr>
          <a:xfrm>
            <a:off x="103495" y="1445002"/>
            <a:ext cx="5314275" cy="2416046"/>
          </a:xfrm>
          <a:prstGeom prst="rect">
            <a:avLst/>
          </a:prstGeom>
          <a:noFill/>
        </p:spPr>
        <p:txBody>
          <a:bodyPr wrap="none" rtlCol="0">
            <a:spAutoFit/>
          </a:bodyPr>
          <a:lstStyle/>
          <a:p>
            <a:r>
              <a:rPr kumimoji="1" lang="ja-JP" altLang="en-US" sz="26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5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路上駐車による外部不経済</a:t>
            </a:r>
            <a:endParaRPr lang="en-US" altLang="ja-JP" sz="25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5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500"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5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5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5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・現在の調査は、限定的</a:t>
            </a:r>
            <a:r>
              <a:rPr lang="ja-JP" altLang="en-US" sz="2500"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かつ</a:t>
            </a:r>
            <a:r>
              <a:rPr lang="ja-JP" altLang="en-US" sz="25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低頻度</a:t>
            </a:r>
            <a:endParaRPr lang="en-US" altLang="ja-JP" sz="25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417770" y="5397023"/>
            <a:ext cx="3618726" cy="1200329"/>
          </a:xfrm>
          <a:prstGeom prst="rect">
            <a:avLst/>
          </a:prstGeom>
          <a:pattFill prst="ltUpDiag">
            <a:fgClr>
              <a:srgbClr val="FFCC00"/>
            </a:fgClr>
            <a:bgClr>
              <a:schemeClr val="bg1"/>
            </a:bgClr>
          </a:pattFill>
          <a:ln>
            <a:solidFill>
              <a:srgbClr val="FFCC00"/>
            </a:solidFill>
          </a:ln>
        </p:spPr>
        <p:txBody>
          <a:bodyPr wrap="square">
            <a:spAutoFit/>
          </a:bodyPr>
          <a:lstStyle/>
          <a:p>
            <a:r>
              <a:rPr lang="ja-JP" altLang="en-US" dirty="0" smtClean="0">
                <a:solidFill>
                  <a:srgbClr val="021F4D"/>
                </a:solidFill>
                <a:latin typeface="メイリオ" panose="020B0604030504040204" pitchFamily="50" charset="-128"/>
                <a:ea typeface="メイリオ" panose="020B0604030504040204" pitchFamily="50" charset="-128"/>
              </a:rPr>
              <a:t>☑ 調査対象道路以外の様子</a:t>
            </a:r>
            <a:endParaRPr lang="en-US" altLang="ja-JP" dirty="0" smtClean="0">
              <a:solidFill>
                <a:srgbClr val="021F4D"/>
              </a:solidFill>
              <a:latin typeface="メイリオ" panose="020B0604030504040204" pitchFamily="50" charset="-128"/>
              <a:ea typeface="メイリオ" panose="020B0604030504040204" pitchFamily="50" charset="-128"/>
            </a:endParaRPr>
          </a:p>
          <a:p>
            <a:r>
              <a:rPr lang="ja-JP" altLang="en-US" dirty="0" smtClean="0">
                <a:solidFill>
                  <a:srgbClr val="021F4D"/>
                </a:solidFill>
                <a:latin typeface="メイリオ" panose="020B0604030504040204" pitchFamily="50" charset="-128"/>
                <a:ea typeface="メイリオ" panose="020B0604030504040204" pitchFamily="50" charset="-128"/>
              </a:rPr>
              <a:t>☑ “平日と休日</a:t>
            </a:r>
            <a:r>
              <a:rPr lang="ja-JP" altLang="en-US" dirty="0">
                <a:solidFill>
                  <a:srgbClr val="021F4D"/>
                </a:solidFill>
                <a:latin typeface="メイリオ" panose="020B0604030504040204" pitchFamily="50" charset="-128"/>
                <a:ea typeface="メイリオ" panose="020B0604030504040204" pitchFamily="50" charset="-128"/>
              </a:rPr>
              <a:t>” “季節” “五十日</a:t>
            </a:r>
            <a:r>
              <a:rPr lang="ja-JP" altLang="en-US" dirty="0" smtClean="0">
                <a:solidFill>
                  <a:srgbClr val="021F4D"/>
                </a:solidFill>
                <a:latin typeface="メイリオ" panose="020B0604030504040204" pitchFamily="50" charset="-128"/>
                <a:ea typeface="メイリオ" panose="020B0604030504040204" pitchFamily="50" charset="-128"/>
              </a:rPr>
              <a:t>”</a:t>
            </a:r>
            <a:endParaRPr lang="en-US" altLang="ja-JP" dirty="0" smtClean="0">
              <a:solidFill>
                <a:srgbClr val="021F4D"/>
              </a:solidFill>
              <a:latin typeface="メイリオ" panose="020B0604030504040204" pitchFamily="50" charset="-128"/>
              <a:ea typeface="メイリオ" panose="020B0604030504040204" pitchFamily="50" charset="-128"/>
            </a:endParaRPr>
          </a:p>
          <a:p>
            <a:r>
              <a:rPr lang="ja-JP" altLang="en-US" dirty="0">
                <a:solidFill>
                  <a:srgbClr val="021F4D"/>
                </a:solidFill>
                <a:latin typeface="メイリオ" panose="020B0604030504040204" pitchFamily="50" charset="-128"/>
                <a:ea typeface="メイリオ" panose="020B0604030504040204" pitchFamily="50" charset="-128"/>
              </a:rPr>
              <a:t>　</a:t>
            </a:r>
            <a:r>
              <a:rPr lang="ja-JP" altLang="en-US" dirty="0" smtClean="0">
                <a:solidFill>
                  <a:srgbClr val="021F4D"/>
                </a:solidFill>
                <a:latin typeface="メイリオ" panose="020B0604030504040204" pitchFamily="50" charset="-128"/>
                <a:ea typeface="メイリオ" panose="020B0604030504040204" pitchFamily="50" charset="-128"/>
              </a:rPr>
              <a:t> 等が与える影響</a:t>
            </a:r>
            <a:endParaRPr lang="en-US" altLang="ja-JP" dirty="0" smtClean="0">
              <a:solidFill>
                <a:srgbClr val="021F4D"/>
              </a:solidFill>
              <a:latin typeface="メイリオ" panose="020B0604030504040204" pitchFamily="50" charset="-128"/>
              <a:ea typeface="メイリオ" panose="020B0604030504040204" pitchFamily="50" charset="-128"/>
            </a:endParaRPr>
          </a:p>
          <a:p>
            <a:r>
              <a:rPr lang="ja-JP" altLang="en-US" dirty="0" smtClean="0">
                <a:solidFill>
                  <a:srgbClr val="021F4D"/>
                </a:solidFill>
                <a:latin typeface="メイリオ" panose="020B0604030504040204" pitchFamily="50" charset="-128"/>
                <a:ea typeface="メイリオ" panose="020B0604030504040204" pitchFamily="50" charset="-128"/>
              </a:rPr>
              <a:t>は不明</a:t>
            </a:r>
            <a:endParaRPr lang="en-US" altLang="ja-JP" dirty="0">
              <a:solidFill>
                <a:srgbClr val="021F4D"/>
              </a:solidFill>
              <a:latin typeface="メイリオ" panose="020B0604030504040204" pitchFamily="50" charset="-128"/>
              <a:ea typeface="メイリオ" panose="020B0604030504040204" pitchFamily="50" charset="-128"/>
            </a:endParaRPr>
          </a:p>
        </p:txBody>
      </p:sp>
      <p:sp>
        <p:nvSpPr>
          <p:cNvPr id="16" name="下矢印 15"/>
          <p:cNvSpPr/>
          <p:nvPr/>
        </p:nvSpPr>
        <p:spPr>
          <a:xfrm>
            <a:off x="6732240" y="4869160"/>
            <a:ext cx="936104" cy="468049"/>
          </a:xfrm>
          <a:prstGeom prst="downArrow">
            <a:avLst/>
          </a:prstGeom>
          <a:solidFill>
            <a:srgbClr val="7AC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7228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衛星</a:t>
            </a:r>
            <a:r>
              <a:rPr lang="ja-JP" altLang="en-US" dirty="0" smtClean="0"/>
              <a:t>画像を用いた車両検出の課題</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20</a:t>
            </a:fld>
            <a:endParaRPr lang="ja-JP" altLang="en-US" dirty="0"/>
          </a:p>
        </p:txBody>
      </p:sp>
      <p:sp>
        <p:nvSpPr>
          <p:cNvPr id="4" name="正方形/長方形 3"/>
          <p:cNvSpPr/>
          <p:nvPr/>
        </p:nvSpPr>
        <p:spPr>
          <a:xfrm>
            <a:off x="265851" y="760481"/>
            <a:ext cx="8352928" cy="5940088"/>
          </a:xfrm>
          <a:prstGeom prst="rect">
            <a:avLst/>
          </a:prstGeom>
        </p:spPr>
        <p:txBody>
          <a:bodyPr wrap="square">
            <a:spAutoFit/>
          </a:bodyPr>
          <a:lstStyle/>
          <a:p>
            <a:r>
              <a:rPr lang="ja-JP" altLang="en-US" sz="2000" dirty="0" smtClean="0"/>
              <a:t>●悪</a:t>
            </a:r>
            <a:r>
              <a:rPr lang="ja-JP" altLang="en-US" sz="2000" dirty="0"/>
              <a:t>天候時・夜間は検出</a:t>
            </a:r>
            <a:r>
              <a:rPr lang="ja-JP" altLang="en-US" sz="2000" dirty="0" smtClean="0"/>
              <a:t>不可能</a:t>
            </a:r>
            <a:endParaRPr lang="en-US" altLang="ja-JP" sz="2000" dirty="0" smtClean="0"/>
          </a:p>
          <a:p>
            <a:r>
              <a:rPr lang="ja-JP" altLang="en-US" sz="2000" dirty="0" smtClean="0"/>
              <a:t>⇒薄暮時の検出に関する既往研究を参考にできる</a:t>
            </a:r>
            <a:endParaRPr lang="en-US" altLang="ja-JP" sz="2000" dirty="0" smtClean="0"/>
          </a:p>
          <a:p>
            <a:endParaRPr lang="en-US" altLang="ja-JP" sz="2000" dirty="0"/>
          </a:p>
          <a:p>
            <a:r>
              <a:rPr lang="ja-JP" altLang="en-US" sz="2000" dirty="0" smtClean="0"/>
              <a:t>●</a:t>
            </a:r>
            <a:r>
              <a:rPr lang="ja-JP" altLang="ja-JP" sz="2000" dirty="0" smtClean="0"/>
              <a:t>自動</a:t>
            </a:r>
            <a:r>
              <a:rPr lang="ja-JP" altLang="ja-JP" sz="2000" dirty="0"/>
              <a:t>運転車の普及が進むと、</a:t>
            </a:r>
            <a:r>
              <a:rPr lang="ja-JP" altLang="en-US" sz="2000" dirty="0"/>
              <a:t>そもそも</a:t>
            </a:r>
            <a:r>
              <a:rPr lang="ja-JP" altLang="ja-JP" sz="2000" dirty="0"/>
              <a:t>路駐対策</a:t>
            </a:r>
            <a:r>
              <a:rPr lang="ja-JP" altLang="en-US" sz="2000" dirty="0"/>
              <a:t>の</a:t>
            </a:r>
            <a:r>
              <a:rPr lang="ja-JP" altLang="ja-JP" sz="2000" dirty="0"/>
              <a:t>必要性低下</a:t>
            </a:r>
            <a:r>
              <a:rPr lang="ja-JP" altLang="en-US" sz="2000" dirty="0"/>
              <a:t>の</a:t>
            </a:r>
            <a:r>
              <a:rPr lang="ja-JP" altLang="en-US" sz="2000" dirty="0" smtClean="0"/>
              <a:t>恐れ</a:t>
            </a:r>
            <a:endParaRPr lang="en-US" altLang="ja-JP" sz="2000" dirty="0" smtClean="0"/>
          </a:p>
          <a:p>
            <a:r>
              <a:rPr lang="ja-JP" altLang="en-US" sz="2000" dirty="0" smtClean="0"/>
              <a:t>⇒当分の間は普及しないだろう。</a:t>
            </a:r>
            <a:endParaRPr lang="en-US" altLang="ja-JP" sz="2000" dirty="0" smtClean="0"/>
          </a:p>
          <a:p>
            <a:endParaRPr lang="en-US" altLang="ja-JP" sz="2000" dirty="0"/>
          </a:p>
          <a:p>
            <a:r>
              <a:rPr lang="ja-JP" altLang="en-US" sz="2000" dirty="0" smtClean="0"/>
              <a:t>●植生等による遮蔽の課題</a:t>
            </a:r>
            <a:endParaRPr lang="en-US" altLang="ja-JP" sz="2000" dirty="0" smtClean="0"/>
          </a:p>
          <a:p>
            <a:r>
              <a:rPr lang="ja-JP" altLang="en-US" sz="2000" dirty="0" smtClean="0"/>
              <a:t>⇒</a:t>
            </a:r>
            <a:r>
              <a:rPr lang="en-US" altLang="ja-JP" sz="2000" dirty="0" smtClean="0"/>
              <a:t>GPS</a:t>
            </a:r>
            <a:r>
              <a:rPr lang="ja-JP" altLang="en-US" sz="2000" dirty="0" smtClean="0"/>
              <a:t>はサンプリングデータに過ぎない、車載カメラ等でも他の車による遮蔽の問題や道路を全て網羅することは難しい等の課題があり、将来的には様々なデータを統合していくことが見込まれる</a:t>
            </a:r>
            <a:endParaRPr lang="en-US" altLang="ja-JP" sz="2000" dirty="0" smtClean="0"/>
          </a:p>
          <a:p>
            <a:r>
              <a:rPr lang="ja-JP" altLang="en-US" sz="2000" dirty="0" smtClean="0"/>
              <a:t>　空中写真であれば、平面的に、全数の車を捉えることが可能なので、車同士の相互の関係も一目瞭然という強みがある。</a:t>
            </a:r>
            <a:endParaRPr lang="en-US" altLang="ja-JP" sz="2000" dirty="0" smtClean="0"/>
          </a:p>
          <a:p>
            <a:endParaRPr lang="en-US" altLang="ja-JP" sz="2000" dirty="0" smtClean="0"/>
          </a:p>
          <a:p>
            <a:r>
              <a:rPr lang="ja-JP" altLang="en-US" sz="2000" dirty="0" smtClean="0"/>
              <a:t>●二輪車について</a:t>
            </a:r>
            <a:endParaRPr lang="en-US" altLang="ja-JP" sz="2000" dirty="0" smtClean="0"/>
          </a:p>
          <a:p>
            <a:endParaRPr lang="en-US" altLang="ja-JP" sz="2000" dirty="0" smtClean="0"/>
          </a:p>
          <a:p>
            <a:r>
              <a:rPr lang="ja-JP" altLang="en-US" sz="2000" dirty="0"/>
              <a:t>●</a:t>
            </a:r>
            <a:r>
              <a:rPr lang="ja-JP" altLang="en-US" sz="2000" dirty="0" smtClean="0"/>
              <a:t>様々な</a:t>
            </a:r>
            <a:r>
              <a:rPr lang="ja-JP" altLang="en-US" sz="2000" dirty="0"/>
              <a:t>解像度で使えるか</a:t>
            </a:r>
          </a:p>
          <a:p>
            <a:endParaRPr lang="ja-JP" altLang="en-US" sz="2000" dirty="0"/>
          </a:p>
          <a:p>
            <a:endParaRPr lang="en-US" altLang="ja-JP" sz="2000" dirty="0"/>
          </a:p>
          <a:p>
            <a:endParaRPr lang="en-US" altLang="ja-JP" sz="2000" dirty="0"/>
          </a:p>
        </p:txBody>
      </p:sp>
    </p:spTree>
    <p:extLst>
      <p:ext uri="{BB962C8B-B14F-4D97-AF65-F5344CB8AC3E}">
        <p14:creationId xmlns:p14="http://schemas.microsoft.com/office/powerpoint/2010/main" val="2793996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Deep Learning</a:t>
            </a:r>
            <a:r>
              <a:rPr lang="ja-JP" altLang="en-US" dirty="0" smtClean="0"/>
              <a:t>の応用先</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21</a:t>
            </a:fld>
            <a:endParaRPr lang="ja-JP" altLang="en-US" dirty="0"/>
          </a:p>
        </p:txBody>
      </p:sp>
      <p:pic>
        <p:nvPicPr>
          <p:cNvPr id="5124" name="Picture 4" descr="http://image.slidesharecdn.com/miru2014tutorialdeeplearningslideshare-140721201916-phpapp02/95/miru2014-tutorial-deeplearning-103-1024.jpg?cb=1414492875"/>
          <p:cNvPicPr>
            <a:picLocks noChangeAspect="1" noChangeArrowheads="1"/>
          </p:cNvPicPr>
          <p:nvPr/>
        </p:nvPicPr>
        <p:blipFill rotWithShape="1">
          <a:blip r:embed="rId3">
            <a:extLst>
              <a:ext uri="{28A0092B-C50C-407E-A947-70E740481C1C}">
                <a14:useLocalDpi xmlns:a14="http://schemas.microsoft.com/office/drawing/2010/main" val="0"/>
              </a:ext>
            </a:extLst>
          </a:blip>
          <a:srcRect t="10453" b="6648"/>
          <a:stretch/>
        </p:blipFill>
        <p:spPr bwMode="auto">
          <a:xfrm>
            <a:off x="59773" y="980728"/>
            <a:ext cx="8899125" cy="553291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7596336" y="1484784"/>
            <a:ext cx="1468672" cy="369332"/>
          </a:xfrm>
          <a:prstGeom prst="rect">
            <a:avLst/>
          </a:prstGeom>
        </p:spPr>
        <p:txBody>
          <a:bodyPr wrap="none">
            <a:spAutoFit/>
          </a:bodyPr>
          <a:lstStyle/>
          <a:p>
            <a:r>
              <a:rPr lang="ja-JP" altLang="en-US"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k-means</a:t>
            </a:r>
          </a:p>
        </p:txBody>
      </p:sp>
      <p:sp>
        <p:nvSpPr>
          <p:cNvPr id="7" name="正方形/長方形 6"/>
          <p:cNvSpPr/>
          <p:nvPr/>
        </p:nvSpPr>
        <p:spPr>
          <a:xfrm>
            <a:off x="755576" y="788399"/>
            <a:ext cx="2934072" cy="646331"/>
          </a:xfrm>
          <a:prstGeom prst="rect">
            <a:avLst/>
          </a:prstGeom>
        </p:spPr>
        <p:txBody>
          <a:bodyPr wrap="square">
            <a:spAutoFit/>
          </a:bodyPr>
          <a:lstStyle/>
          <a:p>
            <a:r>
              <a:rPr lang="ja-JP" altLang="en-US"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SVM(</a:t>
            </a:r>
            <a:r>
              <a:rPr lang="ja-JP" altLang="en-US"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線形、非線形</a:t>
            </a:r>
            <a:r>
              <a:rPr lang="en-US" altLang="ja-JP"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GMM</a:t>
            </a:r>
            <a:r>
              <a:rPr lang="en-US" altLang="ja-JP"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確率モデル</a:t>
            </a:r>
            <a:r>
              <a:rPr lang="en-US" altLang="ja-JP"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434468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Deep Learning</a:t>
            </a:r>
            <a:r>
              <a:rPr lang="ja-JP" altLang="en-US" dirty="0"/>
              <a:t>について</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22</a:t>
            </a:fld>
            <a:endParaRPr lang="ja-JP" altLang="en-US" dirty="0"/>
          </a:p>
        </p:txBody>
      </p:sp>
      <p:pic>
        <p:nvPicPr>
          <p:cNvPr id="5" name="図 4"/>
          <p:cNvPicPr>
            <a:picLocks noChangeAspect="1"/>
          </p:cNvPicPr>
          <p:nvPr/>
        </p:nvPicPr>
        <p:blipFill rotWithShape="1">
          <a:blip r:embed="rId2"/>
          <a:srcRect l="51287" t="27098" r="18037" b="34094"/>
          <a:stretch/>
        </p:blipFill>
        <p:spPr>
          <a:xfrm>
            <a:off x="0" y="1340768"/>
            <a:ext cx="8937716" cy="4522810"/>
          </a:xfrm>
          <a:prstGeom prst="rect">
            <a:avLst/>
          </a:prstGeom>
        </p:spPr>
      </p:pic>
    </p:spTree>
    <p:extLst>
      <p:ext uri="{BB962C8B-B14F-4D97-AF65-F5344CB8AC3E}">
        <p14:creationId xmlns:p14="http://schemas.microsoft.com/office/powerpoint/2010/main" val="4054175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23</a:t>
            </a:fld>
            <a:endParaRPr lang="ja-JP" altLang="en-US" dirty="0"/>
          </a:p>
        </p:txBody>
      </p:sp>
      <p:pic>
        <p:nvPicPr>
          <p:cNvPr id="4098" name="Picture 2" descr="http://image.slidesharecdn.com/miru2014tutorialdeeplearningslideshare-140721201916-phpapp02/95/miru2014-tutorial-deeplearning-25-1024.jpg?cb=14144928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2" y="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lidesharecdn.com/miru2014tutorialdeeplearningslideshare-140721201916-phpapp02/95/miru2014-tutorial-deeplearning-26-1024.jpg?cb=14144928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469" y="0"/>
            <a:ext cx="4567662" cy="342574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lidesharecdn.com/miru2014tutorialdeeplearningslideshare-140721201916-phpapp02/95/miru2014-tutorial-deeplearning-27-1024.jpg?cb=14144928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8" y="3429000"/>
            <a:ext cx="4571611" cy="342870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image.slidesharecdn.com/miru2014tutorialdeeplearningslideshare-140721201916-phpapp02/95/miru2014-tutorial-deeplearning-28-1024.jpg?cb=14144928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469" y="3429000"/>
            <a:ext cx="4567662" cy="3425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292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背景①</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3</a:t>
            </a:fld>
            <a:endParaRPr lang="ja-JP" altLang="en-US" dirty="0"/>
          </a:p>
        </p:txBody>
      </p:sp>
      <p:pic>
        <p:nvPicPr>
          <p:cNvPr id="1026" name="Picture 2" descr="トーン・イン・トー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535" y="908720"/>
            <a:ext cx="2658757"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配色スライド 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2560" y="3476394"/>
            <a:ext cx="1828850" cy="48127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103495" y="836712"/>
            <a:ext cx="5532284" cy="523220"/>
          </a:xfrm>
          <a:prstGeom prst="rect">
            <a:avLst/>
          </a:prstGeom>
          <a:noFill/>
        </p:spPr>
        <p:txBody>
          <a:bodyPr wrap="none" rtlCol="0">
            <a:spAutoFit/>
          </a:bodyPr>
          <a:lstStyle/>
          <a:p>
            <a:r>
              <a:rPr lang="ja-JP" altLang="en-US" sz="25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solidFill>
                  <a:srgbClr val="021F4D"/>
                </a:solidFill>
                <a:latin typeface="メイリオ" panose="020B0604030504040204" pitchFamily="50" charset="-128"/>
                <a:ea typeface="メイリオ" panose="020B0604030504040204" pitchFamily="50" charset="-128"/>
              </a:rPr>
              <a:t>広域</a:t>
            </a:r>
            <a:r>
              <a:rPr lang="ja-JP" altLang="en-US" sz="2800" dirty="0" smtClean="0">
                <a:solidFill>
                  <a:srgbClr val="021F4D"/>
                </a:solidFill>
                <a:latin typeface="メイリオ" panose="020B0604030504040204" pitchFamily="50" charset="-128"/>
                <a:ea typeface="メイリオ" panose="020B0604030504040204" pitchFamily="50" charset="-128"/>
              </a:rPr>
              <a:t>かつ高頻度な調査のために</a:t>
            </a:r>
            <a:endParaRPr kumimoji="1" lang="ja-JP" altLang="en-US" sz="2500"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467542" y="4813646"/>
            <a:ext cx="8208913" cy="1200329"/>
          </a:xfrm>
          <a:prstGeom prst="rect">
            <a:avLst/>
          </a:prstGeom>
        </p:spPr>
        <p:txBody>
          <a:bodyPr wrap="square">
            <a:spAutoFit/>
          </a:bodyPr>
          <a:lstStyle/>
          <a:p>
            <a:endParaRPr lang="en-US" altLang="ja-JP" dirty="0">
              <a:solidFill>
                <a:srgbClr val="021F4D"/>
              </a:solidFill>
              <a:latin typeface="メイリオ" panose="020B0604030504040204" pitchFamily="50" charset="-128"/>
              <a:ea typeface="メイリオ" panose="020B0604030504040204" pitchFamily="50" charset="-128"/>
            </a:endParaRPr>
          </a:p>
          <a:p>
            <a:endParaRPr lang="en-US" altLang="ja-JP" dirty="0">
              <a:solidFill>
                <a:srgbClr val="021F4D"/>
              </a:solidFill>
              <a:latin typeface="メイリオ" panose="020B0604030504040204" pitchFamily="50" charset="-128"/>
              <a:ea typeface="メイリオ" panose="020B0604030504040204" pitchFamily="50" charset="-128"/>
            </a:endParaRPr>
          </a:p>
          <a:p>
            <a:endParaRPr lang="en-US" altLang="ja-JP" dirty="0">
              <a:solidFill>
                <a:srgbClr val="021F4D"/>
              </a:solidFill>
              <a:latin typeface="メイリオ" panose="020B0604030504040204" pitchFamily="50" charset="-128"/>
              <a:ea typeface="メイリオ" panose="020B0604030504040204" pitchFamily="50" charset="-128"/>
            </a:endParaRPr>
          </a:p>
          <a:p>
            <a:endParaRPr lang="en-US" altLang="ja-JP" dirty="0">
              <a:solidFill>
                <a:srgbClr val="021F4D"/>
              </a:solidFill>
              <a:latin typeface="メイリオ" panose="020B0604030504040204" pitchFamily="50" charset="-128"/>
              <a:ea typeface="メイリオ" panose="020B0604030504040204" pitchFamily="50" charset="-128"/>
            </a:endParaRPr>
          </a:p>
        </p:txBody>
      </p:sp>
      <p:sp>
        <p:nvSpPr>
          <p:cNvPr id="14" name="正方形/長方形 13"/>
          <p:cNvSpPr/>
          <p:nvPr/>
        </p:nvSpPr>
        <p:spPr>
          <a:xfrm>
            <a:off x="489314" y="1310718"/>
            <a:ext cx="8208913" cy="523220"/>
          </a:xfrm>
          <a:prstGeom prst="rect">
            <a:avLst/>
          </a:prstGeom>
        </p:spPr>
        <p:txBody>
          <a:bodyPr wrap="square">
            <a:spAutoFit/>
          </a:bodyPr>
          <a:lstStyle/>
          <a:p>
            <a:r>
              <a:rPr lang="ja-JP" altLang="en-US" sz="2000" dirty="0" smtClean="0">
                <a:solidFill>
                  <a:srgbClr val="021F4D"/>
                </a:solidFill>
                <a:latin typeface="メイリオ" panose="020B0604030504040204" pitchFamily="50" charset="-128"/>
                <a:ea typeface="メイリオ" panose="020B0604030504040204" pitchFamily="50" charset="-128"/>
              </a:rPr>
              <a:t>⇒</a:t>
            </a:r>
            <a:r>
              <a:rPr lang="ja-JP" altLang="en-US" sz="2800" dirty="0" smtClean="0">
                <a:solidFill>
                  <a:srgbClr val="021F4D"/>
                </a:solidFill>
                <a:latin typeface="メイリオ" panose="020B0604030504040204" pitchFamily="50" charset="-128"/>
                <a:ea typeface="メイリオ" panose="020B0604030504040204" pitchFamily="50" charset="-128"/>
              </a:rPr>
              <a:t> </a:t>
            </a:r>
            <a:r>
              <a:rPr lang="ja-JP" altLang="en-US" sz="2000" dirty="0" smtClean="0">
                <a:solidFill>
                  <a:srgbClr val="021F4D"/>
                </a:solidFill>
                <a:latin typeface="メイリオ" panose="020B0604030504040204" pitchFamily="50" charset="-128"/>
                <a:ea typeface="メイリオ" panose="020B0604030504040204" pitchFamily="50" charset="-128"/>
              </a:rPr>
              <a:t>本研究では</a:t>
            </a:r>
            <a:r>
              <a:rPr lang="ja-JP" altLang="en-US" sz="2800" dirty="0" smtClean="0">
                <a:solidFill>
                  <a:srgbClr val="021F4D"/>
                </a:solidFill>
                <a:latin typeface="メイリオ" panose="020B0604030504040204" pitchFamily="50" charset="-128"/>
                <a:ea typeface="メイリオ" panose="020B0604030504040204" pitchFamily="50" charset="-128"/>
              </a:rPr>
              <a:t>衛星画像</a:t>
            </a:r>
            <a:r>
              <a:rPr lang="ja-JP" altLang="en-US" sz="2000" dirty="0" smtClean="0">
                <a:solidFill>
                  <a:srgbClr val="021F4D"/>
                </a:solidFill>
                <a:latin typeface="メイリオ" panose="020B0604030504040204" pitchFamily="50" charset="-128"/>
                <a:ea typeface="メイリオ" panose="020B0604030504040204" pitchFamily="50" charset="-128"/>
              </a:rPr>
              <a:t>を使用</a:t>
            </a:r>
            <a:endParaRPr lang="en-US" altLang="ja-JP" sz="2000" dirty="0" smtClean="0">
              <a:solidFill>
                <a:srgbClr val="021F4D"/>
              </a:solidFill>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5"/>
          <a:srcRect l="64383" t="43860" r="1462" b="14998"/>
          <a:stretch/>
        </p:blipFill>
        <p:spPr>
          <a:xfrm>
            <a:off x="146853" y="2539145"/>
            <a:ext cx="8928993" cy="4302144"/>
          </a:xfrm>
          <a:prstGeom prst="rect">
            <a:avLst/>
          </a:prstGeom>
        </p:spPr>
      </p:pic>
      <p:sp>
        <p:nvSpPr>
          <p:cNvPr id="4" name="正方形/長方形 3"/>
          <p:cNvSpPr/>
          <p:nvPr/>
        </p:nvSpPr>
        <p:spPr>
          <a:xfrm>
            <a:off x="0" y="6669940"/>
            <a:ext cx="3616696" cy="215444"/>
          </a:xfrm>
          <a:prstGeom prst="rect">
            <a:avLst/>
          </a:prstGeom>
        </p:spPr>
        <p:txBody>
          <a:bodyPr wrap="none">
            <a:spAutoFit/>
          </a:bodyPr>
          <a:lstStyle/>
          <a:p>
            <a:r>
              <a:rPr lang="ja-JP" altLang="en-US" sz="800" dirty="0" smtClean="0">
                <a:solidFill>
                  <a:srgbClr val="021F4D"/>
                </a:solidFill>
                <a:latin typeface="メイリオ" panose="020B0604030504040204" pitchFamily="50" charset="-128"/>
                <a:ea typeface="メイリオ" panose="020B0604030504040204" pitchFamily="50" charset="-128"/>
              </a:rPr>
              <a:t>出典）</a:t>
            </a:r>
            <a:r>
              <a:rPr lang="en-US" altLang="ja-JP" sz="800" dirty="0" smtClean="0">
                <a:solidFill>
                  <a:srgbClr val="021F4D"/>
                </a:solidFill>
                <a:latin typeface="メイリオ" panose="020B0604030504040204" pitchFamily="50" charset="-128"/>
                <a:ea typeface="メイリオ" panose="020B0604030504040204" pitchFamily="50" charset="-128"/>
              </a:rPr>
              <a:t>FAS IMINT 101-Introduction to Image Intelligence home page</a:t>
            </a:r>
            <a:endParaRPr lang="ja-JP" altLang="en-US" sz="800" dirty="0"/>
          </a:p>
        </p:txBody>
      </p:sp>
      <p:sp>
        <p:nvSpPr>
          <p:cNvPr id="11" name="正方形/長方形 10"/>
          <p:cNvSpPr/>
          <p:nvPr/>
        </p:nvSpPr>
        <p:spPr>
          <a:xfrm>
            <a:off x="3189435" y="1916832"/>
            <a:ext cx="5631670" cy="923330"/>
          </a:xfrm>
          <a:prstGeom prst="rect">
            <a:avLst/>
          </a:prstGeom>
          <a:ln>
            <a:solidFill>
              <a:srgbClr val="021F4D"/>
            </a:solidFill>
          </a:ln>
        </p:spPr>
        <p:txBody>
          <a:bodyPr wrap="none">
            <a:spAutoFit/>
          </a:bodyPr>
          <a:lstStyle/>
          <a:p>
            <a:r>
              <a:rPr lang="en-US" altLang="ja-JP" dirty="0" smtClean="0">
                <a:solidFill>
                  <a:srgbClr val="021F4D"/>
                </a:solidFill>
                <a:latin typeface="メイリオ" panose="020B0604030504040204" pitchFamily="50" charset="-128"/>
                <a:ea typeface="メイリオ" panose="020B0604030504040204" pitchFamily="50" charset="-128"/>
              </a:rPr>
              <a:t>25cm</a:t>
            </a:r>
            <a:r>
              <a:rPr lang="ja-JP" altLang="en-US" dirty="0" smtClean="0">
                <a:solidFill>
                  <a:srgbClr val="021F4D"/>
                </a:solidFill>
                <a:latin typeface="メイリオ" panose="020B0604030504040204" pitchFamily="50" charset="-128"/>
                <a:ea typeface="メイリオ" panose="020B0604030504040204" pitchFamily="50" charset="-128"/>
              </a:rPr>
              <a:t>分解能：車種について識別可能</a:t>
            </a:r>
            <a:endParaRPr lang="en-US" altLang="ja-JP" dirty="0" smtClean="0">
              <a:solidFill>
                <a:srgbClr val="021F4D"/>
              </a:solidFill>
              <a:latin typeface="メイリオ" panose="020B0604030504040204" pitchFamily="50" charset="-128"/>
              <a:ea typeface="メイリオ" panose="020B0604030504040204" pitchFamily="50" charset="-128"/>
            </a:endParaRPr>
          </a:p>
          <a:p>
            <a:r>
              <a:rPr lang="en-US" altLang="ja-JP" dirty="0" smtClean="0">
                <a:solidFill>
                  <a:srgbClr val="021F4D"/>
                </a:solidFill>
                <a:latin typeface="メイリオ" panose="020B0604030504040204" pitchFamily="50" charset="-128"/>
                <a:ea typeface="メイリオ" panose="020B0604030504040204" pitchFamily="50" charset="-128"/>
              </a:rPr>
              <a:t>50cm</a:t>
            </a:r>
            <a:r>
              <a:rPr lang="ja-JP" altLang="en-US" dirty="0" smtClean="0">
                <a:solidFill>
                  <a:srgbClr val="021F4D"/>
                </a:solidFill>
                <a:latin typeface="メイリオ" panose="020B0604030504040204" pitchFamily="50" charset="-128"/>
                <a:ea typeface="メイリオ" panose="020B0604030504040204" pitchFamily="50" charset="-128"/>
              </a:rPr>
              <a:t>分解能：車種についてどうにか識別可能</a:t>
            </a:r>
            <a:endParaRPr lang="en-US" altLang="ja-JP" dirty="0" smtClean="0">
              <a:solidFill>
                <a:srgbClr val="021F4D"/>
              </a:solidFill>
              <a:latin typeface="メイリオ" panose="020B0604030504040204" pitchFamily="50" charset="-128"/>
              <a:ea typeface="メイリオ" panose="020B0604030504040204" pitchFamily="50" charset="-128"/>
            </a:endParaRPr>
          </a:p>
          <a:p>
            <a:r>
              <a:rPr lang="en-US" altLang="ja-JP" dirty="0" smtClean="0">
                <a:solidFill>
                  <a:srgbClr val="021F4D"/>
                </a:solidFill>
                <a:latin typeface="メイリオ" panose="020B0604030504040204" pitchFamily="50" charset="-128"/>
                <a:ea typeface="メイリオ" panose="020B0604030504040204" pitchFamily="50" charset="-128"/>
              </a:rPr>
              <a:t>   1m</a:t>
            </a:r>
            <a:r>
              <a:rPr lang="ja-JP" altLang="en-US" dirty="0" smtClean="0">
                <a:solidFill>
                  <a:srgbClr val="021F4D"/>
                </a:solidFill>
                <a:latin typeface="メイリオ" panose="020B0604030504040204" pitchFamily="50" charset="-128"/>
                <a:ea typeface="メイリオ" panose="020B0604030504040204" pitchFamily="50" charset="-128"/>
              </a:rPr>
              <a:t>分解能：車であることは判るが車種までは不明</a:t>
            </a:r>
            <a:endParaRPr lang="en-US" altLang="ja-JP" dirty="0">
              <a:solidFill>
                <a:srgbClr val="021F4D"/>
              </a:solidFill>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2195736" y="1682513"/>
            <a:ext cx="1468013" cy="58105"/>
            <a:chOff x="2195736" y="1682513"/>
            <a:chExt cx="1468013" cy="58105"/>
          </a:xfrm>
        </p:grpSpPr>
        <p:pic>
          <p:nvPicPr>
            <p:cNvPr id="9" name="Picture 5"/>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11500"/>
                      </a14:imgEffect>
                      <a14:imgEffect>
                        <a14:saturation sat="146000"/>
                      </a14:imgEffect>
                    </a14:imgLayer>
                  </a14:imgProps>
                </a:ext>
                <a:ext uri="{28A0092B-C50C-407E-A947-70E740481C1C}">
                  <a14:useLocalDpi xmlns:a14="http://schemas.microsoft.com/office/drawing/2010/main" val="0"/>
                </a:ext>
              </a:extLst>
            </a:blip>
            <a:srcRect/>
            <a:stretch>
              <a:fillRect/>
            </a:stretch>
          </p:blipFill>
          <p:spPr bwMode="auto">
            <a:xfrm>
              <a:off x="2195736" y="1709162"/>
              <a:ext cx="1468013" cy="31456"/>
            </a:xfrm>
            <a:prstGeom prst="rect">
              <a:avLst/>
            </a:prstGeom>
            <a:solidFill>
              <a:srgbClr val="FDC734"/>
            </a:solidFill>
            <a:ln>
              <a:noFill/>
            </a:ln>
            <a:effectLst>
              <a:outerShdw blurRad="50800" dist="50800" dir="5400000" algn="ctr" rotWithShape="0">
                <a:schemeClr val="bg1"/>
              </a:outerShdw>
            </a:effectLst>
          </p:spPr>
        </p:pic>
        <p:pic>
          <p:nvPicPr>
            <p:cNvPr id="17" name="Picture 5"/>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11500"/>
                      </a14:imgEffect>
                      <a14:imgEffect>
                        <a14:saturation sat="146000"/>
                      </a14:imgEffect>
                    </a14:imgLayer>
                  </a14:imgProps>
                </a:ext>
                <a:ext uri="{28A0092B-C50C-407E-A947-70E740481C1C}">
                  <a14:useLocalDpi xmlns:a14="http://schemas.microsoft.com/office/drawing/2010/main" val="0"/>
                </a:ext>
              </a:extLst>
            </a:blip>
            <a:srcRect/>
            <a:stretch>
              <a:fillRect/>
            </a:stretch>
          </p:blipFill>
          <p:spPr bwMode="auto">
            <a:xfrm>
              <a:off x="2195736" y="1682513"/>
              <a:ext cx="1468013" cy="31456"/>
            </a:xfrm>
            <a:prstGeom prst="rect">
              <a:avLst/>
            </a:prstGeom>
            <a:solidFill>
              <a:srgbClr val="FDC734"/>
            </a:solidFill>
            <a:ln>
              <a:noFill/>
            </a:ln>
            <a:effectLst>
              <a:outerShdw blurRad="50800" dist="50800" dir="5400000" algn="ctr" rotWithShape="0">
                <a:schemeClr val="bg1"/>
              </a:outerShdw>
            </a:effectLst>
          </p:spPr>
        </p:pic>
      </p:grpSp>
    </p:spTree>
    <p:extLst>
      <p:ext uri="{BB962C8B-B14F-4D97-AF65-F5344CB8AC3E}">
        <p14:creationId xmlns:p14="http://schemas.microsoft.com/office/powerpoint/2010/main" val="3263188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背景①</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4</a:t>
            </a:fld>
            <a:endParaRPr lang="ja-JP" altLang="en-US" dirty="0"/>
          </a:p>
        </p:txBody>
      </p:sp>
      <p:pic>
        <p:nvPicPr>
          <p:cNvPr id="1026" name="Picture 2" descr="トーン・イン・トー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535" y="908720"/>
            <a:ext cx="2658757"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配色スライド 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2560" y="3476394"/>
            <a:ext cx="1828850" cy="48127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103495" y="836712"/>
            <a:ext cx="6250429" cy="523220"/>
          </a:xfrm>
          <a:prstGeom prst="rect">
            <a:avLst/>
          </a:prstGeom>
          <a:noFill/>
        </p:spPr>
        <p:txBody>
          <a:bodyPr wrap="none" rtlCol="0">
            <a:spAutoFit/>
          </a:bodyPr>
          <a:lstStyle/>
          <a:p>
            <a:r>
              <a:rPr lang="ja-JP" altLang="en-US" sz="25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solidFill>
                  <a:srgbClr val="021F4D"/>
                </a:solidFill>
                <a:latin typeface="メイリオ" panose="020B0604030504040204" pitchFamily="50" charset="-128"/>
                <a:ea typeface="メイリオ" panose="020B0604030504040204" pitchFamily="50" charset="-128"/>
              </a:rPr>
              <a:t>広域</a:t>
            </a:r>
            <a:r>
              <a:rPr lang="ja-JP" altLang="en-US" sz="2800" dirty="0" smtClean="0">
                <a:solidFill>
                  <a:srgbClr val="021F4D"/>
                </a:solidFill>
                <a:latin typeface="メイリオ" panose="020B0604030504040204" pitchFamily="50" charset="-128"/>
                <a:ea typeface="メイリオ" panose="020B0604030504040204" pitchFamily="50" charset="-128"/>
              </a:rPr>
              <a:t>かつ高頻度な状況把握のために</a:t>
            </a:r>
            <a:endParaRPr kumimoji="1" lang="ja-JP" altLang="en-US" sz="2500"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467542" y="4813646"/>
            <a:ext cx="8208913" cy="1200329"/>
          </a:xfrm>
          <a:prstGeom prst="rect">
            <a:avLst/>
          </a:prstGeom>
        </p:spPr>
        <p:txBody>
          <a:bodyPr wrap="square">
            <a:spAutoFit/>
          </a:bodyPr>
          <a:lstStyle/>
          <a:p>
            <a:endParaRPr lang="en-US" altLang="ja-JP" dirty="0">
              <a:solidFill>
                <a:srgbClr val="021F4D"/>
              </a:solidFill>
              <a:latin typeface="メイリオ" panose="020B0604030504040204" pitchFamily="50" charset="-128"/>
              <a:ea typeface="メイリオ" panose="020B0604030504040204" pitchFamily="50" charset="-128"/>
            </a:endParaRPr>
          </a:p>
          <a:p>
            <a:endParaRPr lang="en-US" altLang="ja-JP" dirty="0">
              <a:solidFill>
                <a:srgbClr val="021F4D"/>
              </a:solidFill>
              <a:latin typeface="メイリオ" panose="020B0604030504040204" pitchFamily="50" charset="-128"/>
              <a:ea typeface="メイリオ" panose="020B0604030504040204" pitchFamily="50" charset="-128"/>
            </a:endParaRPr>
          </a:p>
          <a:p>
            <a:endParaRPr lang="en-US" altLang="ja-JP" dirty="0">
              <a:solidFill>
                <a:srgbClr val="021F4D"/>
              </a:solidFill>
              <a:latin typeface="メイリオ" panose="020B0604030504040204" pitchFamily="50" charset="-128"/>
              <a:ea typeface="メイリオ" panose="020B0604030504040204" pitchFamily="50" charset="-128"/>
            </a:endParaRPr>
          </a:p>
          <a:p>
            <a:endParaRPr lang="en-US" altLang="ja-JP" dirty="0">
              <a:solidFill>
                <a:srgbClr val="021F4D"/>
              </a:solidFill>
              <a:latin typeface="メイリオ" panose="020B0604030504040204" pitchFamily="50" charset="-128"/>
              <a:ea typeface="メイリオ" panose="020B0604030504040204" pitchFamily="50" charset="-128"/>
            </a:endParaRPr>
          </a:p>
        </p:txBody>
      </p:sp>
      <p:sp>
        <p:nvSpPr>
          <p:cNvPr id="14" name="正方形/長方形 13"/>
          <p:cNvSpPr/>
          <p:nvPr/>
        </p:nvSpPr>
        <p:spPr>
          <a:xfrm>
            <a:off x="489314" y="1310718"/>
            <a:ext cx="8208913" cy="523220"/>
          </a:xfrm>
          <a:prstGeom prst="rect">
            <a:avLst/>
          </a:prstGeom>
        </p:spPr>
        <p:txBody>
          <a:bodyPr wrap="square">
            <a:spAutoFit/>
          </a:bodyPr>
          <a:lstStyle/>
          <a:p>
            <a:r>
              <a:rPr lang="ja-JP" altLang="en-US" sz="2000" dirty="0" smtClean="0">
                <a:solidFill>
                  <a:srgbClr val="021F4D"/>
                </a:solidFill>
                <a:latin typeface="メイリオ" panose="020B0604030504040204" pitchFamily="50" charset="-128"/>
                <a:ea typeface="メイリオ" panose="020B0604030504040204" pitchFamily="50" charset="-128"/>
              </a:rPr>
              <a:t>⇒</a:t>
            </a:r>
            <a:r>
              <a:rPr lang="ja-JP" altLang="en-US" sz="2800" dirty="0" smtClean="0">
                <a:solidFill>
                  <a:srgbClr val="021F4D"/>
                </a:solidFill>
                <a:latin typeface="メイリオ" panose="020B0604030504040204" pitchFamily="50" charset="-128"/>
                <a:ea typeface="メイリオ" panose="020B0604030504040204" pitchFamily="50" charset="-128"/>
              </a:rPr>
              <a:t> </a:t>
            </a:r>
            <a:r>
              <a:rPr lang="ja-JP" altLang="en-US" sz="2000" dirty="0" smtClean="0">
                <a:solidFill>
                  <a:srgbClr val="021F4D"/>
                </a:solidFill>
                <a:latin typeface="メイリオ" panose="020B0604030504040204" pitchFamily="50" charset="-128"/>
                <a:ea typeface="メイリオ" panose="020B0604030504040204" pitchFamily="50" charset="-128"/>
              </a:rPr>
              <a:t>本研究では</a:t>
            </a:r>
            <a:r>
              <a:rPr lang="ja-JP" altLang="en-US" sz="2800" dirty="0" smtClean="0">
                <a:solidFill>
                  <a:srgbClr val="021F4D"/>
                </a:solidFill>
                <a:latin typeface="メイリオ" panose="020B0604030504040204" pitchFamily="50" charset="-128"/>
                <a:ea typeface="メイリオ" panose="020B0604030504040204" pitchFamily="50" charset="-128"/>
              </a:rPr>
              <a:t>衛星画像</a:t>
            </a:r>
            <a:r>
              <a:rPr lang="ja-JP" altLang="en-US" sz="2000" dirty="0" smtClean="0">
                <a:solidFill>
                  <a:srgbClr val="021F4D"/>
                </a:solidFill>
                <a:latin typeface="メイリオ" panose="020B0604030504040204" pitchFamily="50" charset="-128"/>
                <a:ea typeface="メイリオ" panose="020B0604030504040204" pitchFamily="50" charset="-128"/>
              </a:rPr>
              <a:t>を使用</a:t>
            </a:r>
            <a:endParaRPr lang="en-US" altLang="ja-JP" sz="2000" dirty="0" smtClean="0">
              <a:solidFill>
                <a:srgbClr val="021F4D"/>
              </a:solidFill>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2195736" y="1682513"/>
            <a:ext cx="1468013" cy="58105"/>
            <a:chOff x="2195736" y="1682513"/>
            <a:chExt cx="1468013" cy="58105"/>
          </a:xfrm>
        </p:grpSpPr>
        <p:pic>
          <p:nvPicPr>
            <p:cNvPr id="9" name="Picture 5"/>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11500"/>
                      </a14:imgEffect>
                      <a14:imgEffect>
                        <a14:saturation sat="146000"/>
                      </a14:imgEffect>
                    </a14:imgLayer>
                  </a14:imgProps>
                </a:ext>
                <a:ext uri="{28A0092B-C50C-407E-A947-70E740481C1C}">
                  <a14:useLocalDpi xmlns:a14="http://schemas.microsoft.com/office/drawing/2010/main" val="0"/>
                </a:ext>
              </a:extLst>
            </a:blip>
            <a:srcRect/>
            <a:stretch>
              <a:fillRect/>
            </a:stretch>
          </p:blipFill>
          <p:spPr bwMode="auto">
            <a:xfrm>
              <a:off x="2195736" y="1709162"/>
              <a:ext cx="1468013" cy="31456"/>
            </a:xfrm>
            <a:prstGeom prst="rect">
              <a:avLst/>
            </a:prstGeom>
            <a:solidFill>
              <a:srgbClr val="FDC734"/>
            </a:solidFill>
            <a:ln>
              <a:noFill/>
            </a:ln>
            <a:effectLst>
              <a:outerShdw blurRad="50800" dist="50800" dir="5400000" algn="ctr" rotWithShape="0">
                <a:schemeClr val="bg1"/>
              </a:outerShdw>
            </a:effectLst>
          </p:spPr>
        </p:pic>
        <p:pic>
          <p:nvPicPr>
            <p:cNvPr id="17" name="Picture 5"/>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11500"/>
                      </a14:imgEffect>
                      <a14:imgEffect>
                        <a14:saturation sat="146000"/>
                      </a14:imgEffect>
                    </a14:imgLayer>
                  </a14:imgProps>
                </a:ext>
                <a:ext uri="{28A0092B-C50C-407E-A947-70E740481C1C}">
                  <a14:useLocalDpi xmlns:a14="http://schemas.microsoft.com/office/drawing/2010/main" val="0"/>
                </a:ext>
              </a:extLst>
            </a:blip>
            <a:srcRect/>
            <a:stretch>
              <a:fillRect/>
            </a:stretch>
          </p:blipFill>
          <p:spPr bwMode="auto">
            <a:xfrm>
              <a:off x="2195736" y="1682513"/>
              <a:ext cx="1468013" cy="31456"/>
            </a:xfrm>
            <a:prstGeom prst="rect">
              <a:avLst/>
            </a:prstGeom>
            <a:solidFill>
              <a:srgbClr val="FDC734"/>
            </a:solidFill>
            <a:ln>
              <a:noFill/>
            </a:ln>
            <a:effectLst>
              <a:outerShdw blurRad="50800" dist="50800" dir="5400000" algn="ctr" rotWithShape="0">
                <a:schemeClr val="bg1"/>
              </a:outerShdw>
            </a:effectLst>
          </p:spPr>
        </p:pic>
      </p:grpSp>
      <p:sp>
        <p:nvSpPr>
          <p:cNvPr id="16" name="角丸四角形吹き出し 15"/>
          <p:cNvSpPr/>
          <p:nvPr/>
        </p:nvSpPr>
        <p:spPr>
          <a:xfrm>
            <a:off x="4734271" y="4065280"/>
            <a:ext cx="4230217" cy="1713062"/>
          </a:xfrm>
          <a:prstGeom prst="wedgeRoundRectCallout">
            <a:avLst>
              <a:gd name="adj1" fmla="val -16412"/>
              <a:gd name="adj2" fmla="val -68913"/>
              <a:gd name="adj3" fmla="val 16667"/>
            </a:avLst>
          </a:prstGeom>
          <a:solidFill>
            <a:srgbClr val="7AC2E8"/>
          </a:solidFill>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rotWithShape="1">
          <a:blip r:embed="rId7"/>
          <a:srcRect l="7329" t="13251" r="58012" b="16764"/>
          <a:stretch/>
        </p:blipFill>
        <p:spPr>
          <a:xfrm>
            <a:off x="161711" y="2492896"/>
            <a:ext cx="4432059" cy="3579740"/>
          </a:xfrm>
          <a:prstGeom prst="rect">
            <a:avLst/>
          </a:prstGeom>
        </p:spPr>
      </p:pic>
      <p:sp>
        <p:nvSpPr>
          <p:cNvPr id="19" name="正方形/長方形 18"/>
          <p:cNvSpPr/>
          <p:nvPr/>
        </p:nvSpPr>
        <p:spPr>
          <a:xfrm>
            <a:off x="4878287" y="2492963"/>
            <a:ext cx="3164649" cy="1631216"/>
          </a:xfrm>
          <a:prstGeom prst="rect">
            <a:avLst/>
          </a:prstGeom>
        </p:spPr>
        <p:txBody>
          <a:bodyPr wrap="none">
            <a:spAutoFit/>
          </a:bodyPr>
          <a:lstStyle/>
          <a:p>
            <a:r>
              <a:rPr lang="ja-JP" altLang="en-US" sz="2000" dirty="0" smtClean="0">
                <a:solidFill>
                  <a:srgbClr val="021F4D"/>
                </a:solidFill>
                <a:latin typeface="メイリオ" panose="020B0604030504040204" pitchFamily="50" charset="-128"/>
                <a:ea typeface="メイリオ" panose="020B0604030504040204" pitchFamily="50" charset="-128"/>
              </a:rPr>
              <a:t>＜商用衛星ジオアイ</a:t>
            </a:r>
            <a:r>
              <a:rPr lang="en-US" altLang="ja-JP" sz="2000" dirty="0" smtClean="0">
                <a:solidFill>
                  <a:srgbClr val="021F4D"/>
                </a:solidFill>
                <a:latin typeface="メイリオ" panose="020B0604030504040204" pitchFamily="50" charset="-128"/>
                <a:ea typeface="メイリオ" panose="020B0604030504040204" pitchFamily="50" charset="-128"/>
              </a:rPr>
              <a:t>1</a:t>
            </a:r>
            <a:r>
              <a:rPr lang="ja-JP" altLang="en-US" sz="2000" dirty="0" smtClean="0">
                <a:solidFill>
                  <a:srgbClr val="021F4D"/>
                </a:solidFill>
                <a:latin typeface="メイリオ" panose="020B0604030504040204" pitchFamily="50" charset="-128"/>
                <a:ea typeface="メイリオ" panose="020B0604030504040204" pitchFamily="50" charset="-128"/>
              </a:rPr>
              <a:t>号＞</a:t>
            </a:r>
            <a:endParaRPr lang="en-US" altLang="ja-JP" sz="2000" dirty="0" smtClean="0">
              <a:solidFill>
                <a:srgbClr val="021F4D"/>
              </a:solidFill>
              <a:latin typeface="メイリオ" panose="020B0604030504040204" pitchFamily="50" charset="-128"/>
              <a:ea typeface="メイリオ" panose="020B0604030504040204" pitchFamily="50" charset="-128"/>
            </a:endParaRPr>
          </a:p>
          <a:p>
            <a:r>
              <a:rPr lang="ja-JP" altLang="en-US" sz="2000" dirty="0" smtClean="0">
                <a:solidFill>
                  <a:srgbClr val="021F4D"/>
                </a:solidFill>
                <a:latin typeface="メイリオ" panose="020B0604030504040204" pitchFamily="50" charset="-128"/>
                <a:ea typeface="メイリオ" panose="020B0604030504040204" pitchFamily="50" charset="-128"/>
              </a:rPr>
              <a:t>・分解能 </a:t>
            </a:r>
            <a:r>
              <a:rPr lang="en-US" altLang="ja-JP" sz="2000" dirty="0" smtClean="0">
                <a:solidFill>
                  <a:srgbClr val="021F4D"/>
                </a:solidFill>
                <a:latin typeface="メイリオ" panose="020B0604030504040204" pitchFamily="50" charset="-128"/>
                <a:ea typeface="メイリオ" panose="020B0604030504040204" pitchFamily="50" charset="-128"/>
              </a:rPr>
              <a:t>41cm</a:t>
            </a:r>
          </a:p>
          <a:p>
            <a:r>
              <a:rPr lang="ja-JP" altLang="en-US" sz="2000" dirty="0" smtClean="0">
                <a:solidFill>
                  <a:srgbClr val="021F4D"/>
                </a:solidFill>
                <a:latin typeface="メイリオ" panose="020B0604030504040204" pitchFamily="50" charset="-128"/>
                <a:ea typeface="メイリオ" panose="020B0604030504040204" pitchFamily="50" charset="-128"/>
              </a:rPr>
              <a:t>・観測幅</a:t>
            </a:r>
            <a:r>
              <a:rPr lang="ja-JP" altLang="en-US" sz="2000" dirty="0">
                <a:solidFill>
                  <a:srgbClr val="021F4D"/>
                </a:solidFill>
                <a:latin typeface="メイリオ" panose="020B0604030504040204" pitchFamily="50" charset="-128"/>
                <a:ea typeface="メイリオ" panose="020B0604030504040204" pitchFamily="50" charset="-128"/>
              </a:rPr>
              <a:t> </a:t>
            </a:r>
            <a:r>
              <a:rPr lang="en-US" altLang="ja-JP" sz="2000" dirty="0" smtClean="0">
                <a:solidFill>
                  <a:srgbClr val="021F4D"/>
                </a:solidFill>
                <a:latin typeface="メイリオ" panose="020B0604030504040204" pitchFamily="50" charset="-128"/>
                <a:ea typeface="メイリオ" panose="020B0604030504040204" pitchFamily="50" charset="-128"/>
              </a:rPr>
              <a:t>15.2km</a:t>
            </a:r>
          </a:p>
          <a:p>
            <a:r>
              <a:rPr lang="ja-JP" altLang="en-US" sz="2000" dirty="0" smtClean="0">
                <a:solidFill>
                  <a:srgbClr val="021F4D"/>
                </a:solidFill>
                <a:latin typeface="メイリオ" panose="020B0604030504040204" pitchFamily="50" charset="-128"/>
                <a:ea typeface="メイリオ" panose="020B0604030504040204" pitchFamily="50" charset="-128"/>
              </a:rPr>
              <a:t>・軌道周回時間 </a:t>
            </a:r>
            <a:r>
              <a:rPr lang="en-US" altLang="ja-JP" sz="2000" dirty="0" smtClean="0">
                <a:solidFill>
                  <a:srgbClr val="021F4D"/>
                </a:solidFill>
                <a:latin typeface="メイリオ" panose="020B0604030504040204" pitchFamily="50" charset="-128"/>
                <a:ea typeface="メイリオ" panose="020B0604030504040204" pitchFamily="50" charset="-128"/>
              </a:rPr>
              <a:t>100</a:t>
            </a:r>
            <a:r>
              <a:rPr lang="ja-JP" altLang="en-US" sz="2000" dirty="0" smtClean="0">
                <a:solidFill>
                  <a:srgbClr val="021F4D"/>
                </a:solidFill>
                <a:latin typeface="メイリオ" panose="020B0604030504040204" pitchFamily="50" charset="-128"/>
                <a:ea typeface="メイリオ" panose="020B0604030504040204" pitchFamily="50" charset="-128"/>
              </a:rPr>
              <a:t>分</a:t>
            </a:r>
            <a:endParaRPr lang="en-US" altLang="ja-JP" sz="2000" dirty="0" smtClean="0">
              <a:solidFill>
                <a:srgbClr val="021F4D"/>
              </a:solidFill>
              <a:latin typeface="メイリオ" panose="020B0604030504040204" pitchFamily="50" charset="-128"/>
              <a:ea typeface="メイリオ" panose="020B0604030504040204" pitchFamily="50" charset="-128"/>
            </a:endParaRPr>
          </a:p>
          <a:p>
            <a:endParaRPr lang="ja-JP" altLang="en-US" sz="2000" dirty="0">
              <a:solidFill>
                <a:srgbClr val="021F4D"/>
              </a:solidFill>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4734271" y="4208682"/>
            <a:ext cx="4185761" cy="1938992"/>
          </a:xfrm>
          <a:prstGeom prst="rect">
            <a:avLst/>
          </a:prstGeom>
          <a:noFill/>
        </p:spPr>
        <p:txBody>
          <a:bodyPr wrap="none" rtlCol="0">
            <a:spAutoFit/>
          </a:bodyPr>
          <a:lstStyle/>
          <a:p>
            <a:r>
              <a:rPr kumimoji="1" lang="ja-JP" altLang="en-US" sz="24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・広域データ</a:t>
            </a:r>
            <a:endParaRPr kumimoji="1" lang="en-US" altLang="ja-JP" sz="24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・高頻度に取得可能なデータ</a:t>
            </a:r>
            <a:endParaRPr kumimoji="1" lang="en-US" altLang="ja-JP" sz="24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4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非サンプリングデータ</a:t>
            </a:r>
            <a:endParaRPr kumimoji="1" lang="en-US" altLang="ja-JP" sz="24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b="1"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cf.</a:t>
            </a:r>
            <a:r>
              <a:rPr lang="ja-JP" altLang="en-US" sz="2400" b="1" dirty="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GPS</a:t>
            </a:r>
            <a:r>
              <a:rPr kumimoji="1" lang="ja-JP" altLang="en-US" sz="24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4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2400" b="1"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161711" y="6072245"/>
            <a:ext cx="4251485" cy="369332"/>
          </a:xfrm>
          <a:prstGeom prst="rect">
            <a:avLst/>
          </a:prstGeom>
        </p:spPr>
        <p:txBody>
          <a:bodyPr wrap="none">
            <a:spAutoFit/>
          </a:bodyPr>
          <a:lstStyle/>
          <a:p>
            <a:r>
              <a:rPr lang="ja-JP" altLang="en-US" dirty="0">
                <a:solidFill>
                  <a:srgbClr val="021F4D"/>
                </a:solidFill>
                <a:latin typeface="メイリオ" panose="020B0604030504040204" pitchFamily="50" charset="-128"/>
                <a:ea typeface="メイリオ" panose="020B0604030504040204" pitchFamily="50" charset="-128"/>
              </a:rPr>
              <a:t>（例）ジオアイ</a:t>
            </a:r>
            <a:r>
              <a:rPr lang="en-US" altLang="ja-JP" dirty="0">
                <a:solidFill>
                  <a:srgbClr val="021F4D"/>
                </a:solidFill>
                <a:latin typeface="メイリオ" panose="020B0604030504040204" pitchFamily="50" charset="-128"/>
                <a:ea typeface="メイリオ" panose="020B0604030504040204" pitchFamily="50" charset="-128"/>
              </a:rPr>
              <a:t>1</a:t>
            </a:r>
            <a:r>
              <a:rPr lang="ja-JP" altLang="en-US" dirty="0">
                <a:solidFill>
                  <a:srgbClr val="021F4D"/>
                </a:solidFill>
                <a:latin typeface="メイリオ" panose="020B0604030504040204" pitchFamily="50" charset="-128"/>
                <a:ea typeface="メイリオ" panose="020B0604030504040204" pitchFamily="50" charset="-128"/>
              </a:rPr>
              <a:t>号画像（新宿駅周辺）</a:t>
            </a:r>
            <a:endParaRPr lang="en-US" altLang="ja-JP" dirty="0">
              <a:solidFill>
                <a:srgbClr val="021F4D"/>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013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背景②</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5</a:t>
            </a:fld>
            <a:endParaRPr lang="ja-JP" altLang="en-US" dirty="0"/>
          </a:p>
        </p:txBody>
      </p:sp>
      <p:pic>
        <p:nvPicPr>
          <p:cNvPr id="1026" name="Picture 2" descr="トーン・イン・トー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2332" y="853261"/>
            <a:ext cx="2658757"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68760"/>
            <a:ext cx="6444208" cy="8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0" y="853261"/>
            <a:ext cx="6660232" cy="523220"/>
          </a:xfrm>
          <a:prstGeom prst="rect">
            <a:avLst/>
          </a:prstGeom>
        </p:spPr>
        <p:txBody>
          <a:bodyPr wrap="square">
            <a:spAutoFit/>
          </a:bodyPr>
          <a:lstStyle/>
          <a:p>
            <a:r>
              <a:rPr lang="ja-JP" altLang="en-US" sz="2800" dirty="0" smtClean="0">
                <a:solidFill>
                  <a:srgbClr val="021F4D"/>
                </a:solidFill>
                <a:latin typeface="メイリオ" panose="020B0604030504040204" pitchFamily="50" charset="-128"/>
                <a:ea typeface="メイリオ" panose="020B0604030504040204" pitchFamily="50" charset="-128"/>
              </a:rPr>
              <a:t>衛星データ利活用の機運の高まり</a:t>
            </a:r>
            <a:endParaRPr lang="ja-JP" altLang="en-US" sz="2800" dirty="0"/>
          </a:p>
        </p:txBody>
      </p:sp>
      <p:sp>
        <p:nvSpPr>
          <p:cNvPr id="13" name="正方形/長方形 12"/>
          <p:cNvSpPr/>
          <p:nvPr/>
        </p:nvSpPr>
        <p:spPr>
          <a:xfrm>
            <a:off x="107504" y="1408708"/>
            <a:ext cx="8784976" cy="2308324"/>
          </a:xfrm>
          <a:prstGeom prst="rect">
            <a:avLst/>
          </a:prstGeom>
        </p:spPr>
        <p:txBody>
          <a:bodyPr wrap="square">
            <a:spAutoFit/>
          </a:bodyPr>
          <a:lstStyle/>
          <a:p>
            <a:r>
              <a:rPr lang="ja-JP" altLang="en-US" sz="2400" dirty="0" smtClean="0">
                <a:solidFill>
                  <a:srgbClr val="021F4D"/>
                </a:solidFill>
                <a:latin typeface="メイリオ" panose="020B0604030504040204" pitchFamily="50" charset="-128"/>
                <a:ea typeface="メイリオ" panose="020B0604030504040204" pitchFamily="50" charset="-128"/>
              </a:rPr>
              <a:t>世界では、</a:t>
            </a:r>
            <a:endParaRPr lang="en-US" altLang="ja-JP" sz="2400" dirty="0" smtClean="0">
              <a:solidFill>
                <a:srgbClr val="021F4D"/>
              </a:solidFill>
              <a:latin typeface="メイリオ" panose="020B0604030504040204" pitchFamily="50" charset="-128"/>
              <a:ea typeface="メイリオ" panose="020B0604030504040204" pitchFamily="50" charset="-128"/>
            </a:endParaRPr>
          </a:p>
          <a:p>
            <a:r>
              <a:rPr lang="ja-JP" altLang="en-US" sz="2400" dirty="0" smtClean="0">
                <a:solidFill>
                  <a:srgbClr val="021F4D"/>
                </a:solidFill>
                <a:latin typeface="メイリオ" panose="020B0604030504040204" pitchFamily="50" charset="-128"/>
                <a:ea typeface="メイリオ" panose="020B0604030504040204" pitchFamily="50" charset="-128"/>
              </a:rPr>
              <a:t>・</a:t>
            </a:r>
            <a:r>
              <a:rPr lang="en-US" altLang="ja-JP" sz="2400" dirty="0" smtClean="0">
                <a:solidFill>
                  <a:srgbClr val="021F4D"/>
                </a:solidFill>
                <a:latin typeface="メイリオ" panose="020B0604030504040204" pitchFamily="50" charset="-128"/>
                <a:ea typeface="メイリオ" panose="020B0604030504040204" pitchFamily="50" charset="-128"/>
              </a:rPr>
              <a:t> </a:t>
            </a:r>
            <a:r>
              <a:rPr lang="en-US" altLang="ja-JP" sz="2400" dirty="0">
                <a:solidFill>
                  <a:srgbClr val="021F4D"/>
                </a:solidFill>
                <a:latin typeface="メイリオ" panose="020B0604030504040204" pitchFamily="50" charset="-128"/>
                <a:ea typeface="メイリオ" panose="020B0604030504040204" pitchFamily="50" charset="-128"/>
              </a:rPr>
              <a:t>2014</a:t>
            </a:r>
            <a:r>
              <a:rPr lang="ja-JP" altLang="en-US" sz="2400" dirty="0">
                <a:solidFill>
                  <a:srgbClr val="021F4D"/>
                </a:solidFill>
                <a:latin typeface="メイリオ" panose="020B0604030504040204" pitchFamily="50" charset="-128"/>
                <a:ea typeface="メイリオ" panose="020B0604030504040204" pitchFamily="50" charset="-128"/>
              </a:rPr>
              <a:t>年</a:t>
            </a:r>
            <a:r>
              <a:rPr lang="en-US" altLang="ja-JP" sz="2400" dirty="0">
                <a:solidFill>
                  <a:srgbClr val="021F4D"/>
                </a:solidFill>
                <a:latin typeface="メイリオ" panose="020B0604030504040204" pitchFamily="50" charset="-128"/>
                <a:ea typeface="メイリオ" panose="020B0604030504040204" pitchFamily="50" charset="-128"/>
              </a:rPr>
              <a:t>6</a:t>
            </a:r>
            <a:r>
              <a:rPr lang="ja-JP" altLang="en-US" sz="2400" dirty="0" smtClean="0">
                <a:solidFill>
                  <a:srgbClr val="021F4D"/>
                </a:solidFill>
                <a:latin typeface="メイリオ" panose="020B0604030504040204" pitchFamily="50" charset="-128"/>
                <a:ea typeface="メイリオ" panose="020B0604030504040204" pitchFamily="50" charset="-128"/>
              </a:rPr>
              <a:t>月に米政府</a:t>
            </a:r>
            <a:r>
              <a:rPr lang="ja-JP" altLang="en-US" sz="2400" dirty="0">
                <a:solidFill>
                  <a:srgbClr val="021F4D"/>
                </a:solidFill>
                <a:latin typeface="メイリオ" panose="020B0604030504040204" pitchFamily="50" charset="-128"/>
                <a:ea typeface="メイリオ" panose="020B0604030504040204" pitchFamily="50" charset="-128"/>
              </a:rPr>
              <a:t>が商用衛星</a:t>
            </a:r>
            <a:r>
              <a:rPr lang="ja-JP" altLang="en-US" sz="2400" dirty="0" smtClean="0">
                <a:solidFill>
                  <a:srgbClr val="021F4D"/>
                </a:solidFill>
                <a:latin typeface="メイリオ" panose="020B0604030504040204" pitchFamily="50" charset="-128"/>
                <a:ea typeface="メイリオ" panose="020B0604030504040204" pitchFamily="50" charset="-128"/>
              </a:rPr>
              <a:t>の分解能の制限を</a:t>
            </a:r>
            <a:endParaRPr lang="en-US" altLang="ja-JP" sz="2400" dirty="0" smtClean="0">
              <a:solidFill>
                <a:srgbClr val="021F4D"/>
              </a:solidFill>
              <a:latin typeface="メイリオ" panose="020B0604030504040204" pitchFamily="50" charset="-128"/>
              <a:ea typeface="メイリオ" panose="020B0604030504040204" pitchFamily="50" charset="-128"/>
            </a:endParaRPr>
          </a:p>
          <a:p>
            <a:r>
              <a:rPr lang="ja-JP" altLang="en-US" sz="2400" dirty="0">
                <a:solidFill>
                  <a:srgbClr val="021F4D"/>
                </a:solidFill>
                <a:latin typeface="メイリオ" panose="020B0604030504040204" pitchFamily="50" charset="-128"/>
                <a:ea typeface="メイリオ" panose="020B0604030504040204" pitchFamily="50" charset="-128"/>
              </a:rPr>
              <a:t>　 </a:t>
            </a:r>
            <a:r>
              <a:rPr lang="en-US" altLang="ja-JP" sz="2400" dirty="0" smtClean="0">
                <a:solidFill>
                  <a:srgbClr val="021F4D"/>
                </a:solidFill>
                <a:latin typeface="メイリオ" panose="020B0604030504040204" pitchFamily="50" charset="-128"/>
                <a:ea typeface="メイリオ" panose="020B0604030504040204" pitchFamily="50" charset="-128"/>
              </a:rPr>
              <a:t>50cm</a:t>
            </a:r>
            <a:r>
              <a:rPr lang="ja-JP" altLang="en-US" sz="2400" dirty="0">
                <a:solidFill>
                  <a:srgbClr val="021F4D"/>
                </a:solidFill>
                <a:latin typeface="メイリオ" panose="020B0604030504040204" pitchFamily="50" charset="-128"/>
                <a:ea typeface="メイリオ" panose="020B0604030504040204" pitchFamily="50" charset="-128"/>
              </a:rPr>
              <a:t>から</a:t>
            </a:r>
            <a:r>
              <a:rPr lang="en-US" altLang="ja-JP" sz="2400" dirty="0">
                <a:solidFill>
                  <a:srgbClr val="021F4D"/>
                </a:solidFill>
                <a:latin typeface="メイリオ" panose="020B0604030504040204" pitchFamily="50" charset="-128"/>
                <a:ea typeface="メイリオ" panose="020B0604030504040204" pitchFamily="50" charset="-128"/>
              </a:rPr>
              <a:t>25cm</a:t>
            </a:r>
            <a:r>
              <a:rPr lang="ja-JP" altLang="en-US" sz="2400" dirty="0">
                <a:solidFill>
                  <a:srgbClr val="021F4D"/>
                </a:solidFill>
                <a:latin typeface="メイリオ" panose="020B0604030504040204" pitchFamily="50" charset="-128"/>
                <a:ea typeface="メイリオ" panose="020B0604030504040204" pitchFamily="50" charset="-128"/>
              </a:rPr>
              <a:t>に</a:t>
            </a:r>
            <a:r>
              <a:rPr lang="ja-JP" altLang="en-US" sz="2400" dirty="0" smtClean="0">
                <a:solidFill>
                  <a:srgbClr val="021F4D"/>
                </a:solidFill>
                <a:latin typeface="メイリオ" panose="020B0604030504040204" pitchFamily="50" charset="-128"/>
                <a:ea typeface="メイリオ" panose="020B0604030504040204" pitchFamily="50" charset="-128"/>
              </a:rPr>
              <a:t>緩和　</a:t>
            </a:r>
            <a:endParaRPr lang="en-US" altLang="ja-JP" sz="2400" dirty="0" smtClean="0">
              <a:solidFill>
                <a:srgbClr val="021F4D"/>
              </a:solidFill>
              <a:latin typeface="メイリオ" panose="020B0604030504040204" pitchFamily="50" charset="-128"/>
              <a:ea typeface="メイリオ" panose="020B0604030504040204" pitchFamily="50" charset="-128"/>
            </a:endParaRPr>
          </a:p>
          <a:p>
            <a:r>
              <a:rPr lang="ja-JP" altLang="en-US" sz="2400" dirty="0" smtClean="0">
                <a:solidFill>
                  <a:srgbClr val="021F4D"/>
                </a:solidFill>
                <a:latin typeface="メイリオ" panose="020B0604030504040204" pitchFamily="50" charset="-128"/>
                <a:ea typeface="メイリオ" panose="020B0604030504040204" pitchFamily="50" charset="-128"/>
              </a:rPr>
              <a:t>　 ⇒</a:t>
            </a:r>
            <a:r>
              <a:rPr lang="ja-JP" altLang="en-US" sz="2400" dirty="0">
                <a:solidFill>
                  <a:srgbClr val="021F4D"/>
                </a:solidFill>
                <a:latin typeface="メイリオ" panose="020B0604030504040204" pitchFamily="50" charset="-128"/>
                <a:ea typeface="メイリオ" panose="020B0604030504040204" pitchFamily="50" charset="-128"/>
              </a:rPr>
              <a:t> </a:t>
            </a:r>
            <a:r>
              <a:rPr lang="en-US" altLang="ja-JP" sz="2400" dirty="0" smtClean="0">
                <a:solidFill>
                  <a:srgbClr val="021F4D"/>
                </a:solidFill>
                <a:latin typeface="メイリオ" panose="020B0604030504040204" pitchFamily="50" charset="-128"/>
                <a:ea typeface="メイリオ" panose="020B0604030504040204" pitchFamily="50" charset="-128"/>
              </a:rPr>
              <a:t>2016</a:t>
            </a:r>
            <a:r>
              <a:rPr lang="ja-JP" altLang="en-US" sz="2400" dirty="0" smtClean="0">
                <a:solidFill>
                  <a:srgbClr val="021F4D"/>
                </a:solidFill>
                <a:latin typeface="メイリオ" panose="020B0604030504040204" pitchFamily="50" charset="-128"/>
                <a:ea typeface="メイリオ" panose="020B0604030504040204" pitchFamily="50" charset="-128"/>
              </a:rPr>
              <a:t>年分解能</a:t>
            </a:r>
            <a:r>
              <a:rPr lang="en-US" altLang="ja-JP" sz="2400" dirty="0" smtClean="0">
                <a:solidFill>
                  <a:srgbClr val="021F4D"/>
                </a:solidFill>
                <a:latin typeface="メイリオ" panose="020B0604030504040204" pitchFamily="50" charset="-128"/>
                <a:ea typeface="メイリオ" panose="020B0604030504040204" pitchFamily="50" charset="-128"/>
              </a:rPr>
              <a:t>34cm</a:t>
            </a:r>
            <a:r>
              <a:rPr lang="ja-JP" altLang="en-US" sz="2400" dirty="0">
                <a:solidFill>
                  <a:srgbClr val="021F4D"/>
                </a:solidFill>
                <a:latin typeface="メイリオ" panose="020B0604030504040204" pitchFamily="50" charset="-128"/>
                <a:ea typeface="メイリオ" panose="020B0604030504040204" pitchFamily="50" charset="-128"/>
              </a:rPr>
              <a:t>の商用衛星</a:t>
            </a:r>
            <a:r>
              <a:rPr lang="en-US" altLang="ja-JP" sz="2400" dirty="0" smtClean="0">
                <a:solidFill>
                  <a:srgbClr val="021F4D"/>
                </a:solidFill>
                <a:latin typeface="メイリオ" panose="020B0604030504040204" pitchFamily="50" charset="-128"/>
                <a:ea typeface="メイリオ" panose="020B0604030504040204" pitchFamily="50" charset="-128"/>
              </a:rPr>
              <a:t>”</a:t>
            </a:r>
            <a:r>
              <a:rPr lang="ja-JP" altLang="en-US" sz="2400" dirty="0" smtClean="0">
                <a:solidFill>
                  <a:srgbClr val="021F4D"/>
                </a:solidFill>
                <a:latin typeface="メイリオ" panose="020B0604030504040204" pitchFamily="50" charset="-128"/>
                <a:ea typeface="メイリオ" panose="020B0604030504040204" pitchFamily="50" charset="-128"/>
              </a:rPr>
              <a:t>ジオアイ</a:t>
            </a:r>
            <a:r>
              <a:rPr lang="en-US" altLang="ja-JP" sz="2400" dirty="0" smtClean="0">
                <a:solidFill>
                  <a:srgbClr val="021F4D"/>
                </a:solidFill>
                <a:latin typeface="メイリオ" panose="020B0604030504040204" pitchFamily="50" charset="-128"/>
                <a:ea typeface="メイリオ" panose="020B0604030504040204" pitchFamily="50" charset="-128"/>
              </a:rPr>
              <a:t>2</a:t>
            </a:r>
            <a:r>
              <a:rPr lang="ja-JP" altLang="en-US" sz="2400" dirty="0" smtClean="0">
                <a:solidFill>
                  <a:srgbClr val="021F4D"/>
                </a:solidFill>
                <a:latin typeface="メイリオ" panose="020B0604030504040204" pitchFamily="50" charset="-128"/>
                <a:ea typeface="メイリオ" panose="020B0604030504040204" pitchFamily="50" charset="-128"/>
              </a:rPr>
              <a:t>号</a:t>
            </a:r>
            <a:r>
              <a:rPr lang="en-US" altLang="ja-JP" sz="2400" dirty="0" smtClean="0">
                <a:solidFill>
                  <a:srgbClr val="021F4D"/>
                </a:solidFill>
                <a:latin typeface="メイリオ" panose="020B0604030504040204" pitchFamily="50" charset="-128"/>
                <a:ea typeface="メイリオ" panose="020B0604030504040204" pitchFamily="50" charset="-128"/>
              </a:rPr>
              <a:t>”</a:t>
            </a:r>
            <a:r>
              <a:rPr lang="ja-JP" altLang="en-US" sz="2400" dirty="0" smtClean="0">
                <a:solidFill>
                  <a:srgbClr val="021F4D"/>
                </a:solidFill>
                <a:latin typeface="メイリオ" panose="020B0604030504040204" pitchFamily="50" charset="-128"/>
                <a:ea typeface="メイリオ" panose="020B0604030504040204" pitchFamily="50" charset="-128"/>
              </a:rPr>
              <a:t>打ち上げ</a:t>
            </a:r>
            <a:endParaRPr lang="en-US" altLang="ja-JP" sz="2400" dirty="0" smtClean="0">
              <a:solidFill>
                <a:srgbClr val="021F4D"/>
              </a:solidFill>
              <a:latin typeface="メイリオ" panose="020B0604030504040204" pitchFamily="50" charset="-128"/>
              <a:ea typeface="メイリオ" panose="020B0604030504040204" pitchFamily="50" charset="-128"/>
            </a:endParaRPr>
          </a:p>
          <a:p>
            <a:endParaRPr lang="en-US" altLang="ja-JP" sz="2400" dirty="0" smtClean="0">
              <a:solidFill>
                <a:srgbClr val="021F4D"/>
              </a:solidFill>
              <a:latin typeface="メイリオ" panose="020B0604030504040204" pitchFamily="50" charset="-128"/>
              <a:ea typeface="メイリオ" panose="020B0604030504040204" pitchFamily="50" charset="-128"/>
            </a:endParaRPr>
          </a:p>
          <a:p>
            <a:r>
              <a:rPr lang="ja-JP" altLang="en-US" sz="2400" dirty="0" smtClean="0">
                <a:solidFill>
                  <a:srgbClr val="021F4D"/>
                </a:solidFill>
                <a:latin typeface="メイリオ" panose="020B0604030504040204" pitchFamily="50" charset="-128"/>
                <a:ea typeface="メイリオ" panose="020B0604030504040204" pitchFamily="50" charset="-128"/>
              </a:rPr>
              <a:t>・</a:t>
            </a:r>
            <a:r>
              <a:rPr lang="en-US" altLang="ja-JP" sz="2400" dirty="0">
                <a:solidFill>
                  <a:srgbClr val="021F4D"/>
                </a:solidFill>
                <a:latin typeface="メイリオ" panose="020B0604030504040204" pitchFamily="50" charset="-128"/>
                <a:ea typeface="メイリオ" panose="020B0604030504040204" pitchFamily="50" charset="-128"/>
              </a:rPr>
              <a:t>Google</a:t>
            </a:r>
            <a:r>
              <a:rPr lang="ja-JP" altLang="en-US" sz="2400" dirty="0">
                <a:solidFill>
                  <a:srgbClr val="021F4D"/>
                </a:solidFill>
                <a:latin typeface="メイリオ" panose="020B0604030504040204" pitchFamily="50" charset="-128"/>
                <a:ea typeface="メイリオ" panose="020B0604030504040204" pitchFamily="50" charset="-128"/>
              </a:rPr>
              <a:t>による「衛星動画」の無料</a:t>
            </a:r>
            <a:r>
              <a:rPr lang="ja-JP" altLang="en-US" sz="2400" dirty="0" smtClean="0">
                <a:solidFill>
                  <a:srgbClr val="021F4D"/>
                </a:solidFill>
                <a:latin typeface="メイリオ" panose="020B0604030504040204" pitchFamily="50" charset="-128"/>
                <a:ea typeface="メイリオ" panose="020B0604030504040204" pitchFamily="50" charset="-128"/>
              </a:rPr>
              <a:t>公開</a:t>
            </a:r>
            <a:endParaRPr lang="en-US" altLang="ja-JP" sz="2400" dirty="0">
              <a:solidFill>
                <a:srgbClr val="021F4D"/>
              </a:solidFill>
              <a:latin typeface="メイリオ" panose="020B0604030504040204" pitchFamily="50" charset="-128"/>
              <a:ea typeface="メイリオ" panose="020B0604030504040204" pitchFamily="50" charset="-128"/>
            </a:endParaRPr>
          </a:p>
        </p:txBody>
      </p:sp>
      <p:sp>
        <p:nvSpPr>
          <p:cNvPr id="6" name="正方形/長方形 5"/>
          <p:cNvSpPr/>
          <p:nvPr/>
        </p:nvSpPr>
        <p:spPr>
          <a:xfrm>
            <a:off x="0" y="6423719"/>
            <a:ext cx="9144000" cy="461665"/>
          </a:xfrm>
          <a:prstGeom prst="rect">
            <a:avLst/>
          </a:prstGeom>
        </p:spPr>
        <p:txBody>
          <a:bodyPr wrap="square">
            <a:spAutoFit/>
          </a:bodyPr>
          <a:lstStyle/>
          <a:p>
            <a:r>
              <a:rPr lang="ja-JP" altLang="en-US" sz="2400" dirty="0">
                <a:solidFill>
                  <a:srgbClr val="021F4D"/>
                </a:solidFill>
                <a:latin typeface="メイリオ" panose="020B0604030504040204" pitchFamily="50" charset="-128"/>
                <a:ea typeface="メイリオ" panose="020B0604030504040204" pitchFamily="50" charset="-128"/>
              </a:rPr>
              <a:t>⇒ </a:t>
            </a:r>
            <a:r>
              <a:rPr lang="ja-JP" altLang="en-US" sz="2400" dirty="0" smtClean="0">
                <a:solidFill>
                  <a:srgbClr val="021F4D"/>
                </a:solidFill>
                <a:latin typeface="メイリオ" panose="020B0604030504040204" pitchFamily="50" charset="-128"/>
                <a:ea typeface="メイリオ" panose="020B0604030504040204" pitchFamily="50" charset="-128"/>
              </a:rPr>
              <a:t>より一層の衛星データの利活用が見込まれる</a:t>
            </a:r>
            <a:endParaRPr lang="en-US" altLang="ja-JP" sz="2400" dirty="0">
              <a:solidFill>
                <a:srgbClr val="021F4D"/>
              </a:solidFill>
              <a:latin typeface="メイリオ" panose="020B0604030504040204" pitchFamily="50" charset="-128"/>
              <a:ea typeface="メイリオ" panose="020B0604030504040204" pitchFamily="50" charset="-128"/>
            </a:endParaRPr>
          </a:p>
        </p:txBody>
      </p:sp>
      <p:pic>
        <p:nvPicPr>
          <p:cNvPr id="7" name="wJqcs2QlNOQ"/>
          <p:cNvPicPr>
            <a:picLocks noRot="1" noChangeAspect="1"/>
          </p:cNvPicPr>
          <p:nvPr>
            <a:videoFile r:link="rId1"/>
          </p:nvPr>
        </p:nvPicPr>
        <p:blipFill>
          <a:blip r:embed="rId6"/>
          <a:stretch>
            <a:fillRect/>
          </a:stretch>
        </p:blipFill>
        <p:spPr>
          <a:xfrm>
            <a:off x="4464496" y="3643283"/>
            <a:ext cx="4572000" cy="2571750"/>
          </a:xfrm>
          <a:prstGeom prst="rect">
            <a:avLst/>
          </a:prstGeom>
        </p:spPr>
      </p:pic>
      <p:sp>
        <p:nvSpPr>
          <p:cNvPr id="8" name="正方形/長方形 7"/>
          <p:cNvSpPr/>
          <p:nvPr/>
        </p:nvSpPr>
        <p:spPr>
          <a:xfrm>
            <a:off x="107504" y="4144328"/>
            <a:ext cx="4212976" cy="1569660"/>
          </a:xfrm>
          <a:prstGeom prst="rect">
            <a:avLst/>
          </a:prstGeom>
        </p:spPr>
        <p:txBody>
          <a:bodyPr wrap="square">
            <a:spAutoFit/>
          </a:bodyPr>
          <a:lstStyle/>
          <a:p>
            <a:r>
              <a:rPr lang="ja-JP" altLang="en-US" sz="2400" dirty="0" smtClean="0">
                <a:solidFill>
                  <a:srgbClr val="021F4D"/>
                </a:solidFill>
                <a:latin typeface="メイリオ" panose="020B0604030504040204" pitchFamily="50" charset="-128"/>
                <a:ea typeface="メイリオ" panose="020B0604030504040204" pitchFamily="50" charset="-128"/>
              </a:rPr>
              <a:t>日本</a:t>
            </a:r>
            <a:r>
              <a:rPr lang="ja-JP" altLang="en-US" sz="2400" dirty="0">
                <a:solidFill>
                  <a:srgbClr val="021F4D"/>
                </a:solidFill>
                <a:latin typeface="メイリオ" panose="020B0604030504040204" pitchFamily="50" charset="-128"/>
                <a:ea typeface="メイリオ" panose="020B0604030504040204" pitchFamily="50" charset="-128"/>
              </a:rPr>
              <a:t>でも、</a:t>
            </a:r>
            <a:endParaRPr lang="en-US" altLang="ja-JP" sz="2400" dirty="0">
              <a:solidFill>
                <a:srgbClr val="021F4D"/>
              </a:solidFill>
              <a:latin typeface="メイリオ" panose="020B0604030504040204" pitchFamily="50" charset="-128"/>
              <a:ea typeface="メイリオ" panose="020B0604030504040204" pitchFamily="50" charset="-128"/>
            </a:endParaRPr>
          </a:p>
          <a:p>
            <a:r>
              <a:rPr lang="ja-JP" altLang="en-US" sz="2400" dirty="0">
                <a:solidFill>
                  <a:srgbClr val="021F4D"/>
                </a:solidFill>
                <a:latin typeface="メイリオ" panose="020B0604030504040204" pitchFamily="50" charset="-128"/>
                <a:ea typeface="メイリオ" panose="020B0604030504040204" pitchFamily="50" charset="-128"/>
              </a:rPr>
              <a:t>・内閣府によって、宇宙基本法に基づき、宇宙開発利用</a:t>
            </a:r>
            <a:r>
              <a:rPr lang="ja-JP" altLang="en-US" sz="2400" dirty="0" smtClean="0">
                <a:solidFill>
                  <a:srgbClr val="021F4D"/>
                </a:solidFill>
                <a:latin typeface="メイリオ" panose="020B0604030504040204" pitchFamily="50" charset="-128"/>
                <a:ea typeface="メイリオ" panose="020B0604030504040204" pitchFamily="50" charset="-128"/>
              </a:rPr>
              <a:t>に関する</a:t>
            </a:r>
            <a:r>
              <a:rPr lang="ja-JP" altLang="en-US" sz="2400" dirty="0">
                <a:solidFill>
                  <a:srgbClr val="021F4D"/>
                </a:solidFill>
                <a:latin typeface="メイリオ" panose="020B0604030504040204" pitchFamily="50" charset="-128"/>
                <a:ea typeface="メイリオ" panose="020B0604030504040204" pitchFamily="50" charset="-128"/>
              </a:rPr>
              <a:t>施策の</a:t>
            </a:r>
            <a:r>
              <a:rPr lang="ja-JP" altLang="en-US" sz="2400" dirty="0" smtClean="0">
                <a:solidFill>
                  <a:srgbClr val="021F4D"/>
                </a:solidFill>
                <a:latin typeface="メイリオ" panose="020B0604030504040204" pitchFamily="50" charset="-128"/>
                <a:ea typeface="メイリオ" panose="020B0604030504040204" pitchFamily="50" charset="-128"/>
              </a:rPr>
              <a:t>推進</a:t>
            </a:r>
            <a:endParaRPr lang="en-US" altLang="ja-JP" sz="2400" dirty="0">
              <a:solidFill>
                <a:srgbClr val="021F4D"/>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24750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背景③・目的</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6</a:t>
            </a:fld>
            <a:endParaRPr lang="ja-JP" altLang="en-US" dirty="0"/>
          </a:p>
        </p:txBody>
      </p:sp>
      <p:pic>
        <p:nvPicPr>
          <p:cNvPr id="1026" name="Picture 2" descr="トーン・イン・トー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535" y="908720"/>
            <a:ext cx="2658757"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配色スライド 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2560" y="3476394"/>
            <a:ext cx="1828850" cy="4812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33047"/>
            <a:ext cx="6444208" cy="8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0" y="817548"/>
            <a:ext cx="6660232" cy="523220"/>
          </a:xfrm>
          <a:prstGeom prst="rect">
            <a:avLst/>
          </a:prstGeom>
        </p:spPr>
        <p:txBody>
          <a:bodyPr wrap="square">
            <a:spAutoFit/>
          </a:bodyPr>
          <a:lstStyle/>
          <a:p>
            <a:r>
              <a:rPr lang="en-US" altLang="ja-JP" sz="2800" dirty="0" smtClean="0">
                <a:solidFill>
                  <a:srgbClr val="021F4D"/>
                </a:solidFill>
                <a:latin typeface="メイリオ" panose="020B0604030504040204" pitchFamily="50" charset="-128"/>
                <a:ea typeface="メイリオ" panose="020B0604030504040204" pitchFamily="50" charset="-128"/>
              </a:rPr>
              <a:t>Deep Learning </a:t>
            </a:r>
            <a:r>
              <a:rPr lang="ja-JP" altLang="en-US" sz="2800" dirty="0" err="1" smtClean="0">
                <a:solidFill>
                  <a:srgbClr val="021F4D"/>
                </a:solidFill>
                <a:latin typeface="メイリオ" panose="020B0604030504040204" pitchFamily="50" charset="-128"/>
                <a:ea typeface="メイリオ" panose="020B0604030504040204" pitchFamily="50" charset="-128"/>
              </a:rPr>
              <a:t>への</a:t>
            </a:r>
            <a:r>
              <a:rPr lang="ja-JP" altLang="en-US" sz="2800" dirty="0" smtClean="0">
                <a:solidFill>
                  <a:srgbClr val="021F4D"/>
                </a:solidFill>
                <a:latin typeface="メイリオ" panose="020B0604030504040204" pitchFamily="50" charset="-128"/>
                <a:ea typeface="メイリオ" panose="020B0604030504040204" pitchFamily="50" charset="-128"/>
              </a:rPr>
              <a:t>注目</a:t>
            </a:r>
            <a:endParaRPr lang="ja-JP" altLang="en-US" sz="2800" dirty="0"/>
          </a:p>
        </p:txBody>
      </p:sp>
      <p:sp>
        <p:nvSpPr>
          <p:cNvPr id="12" name="テキスト ボックス 11"/>
          <p:cNvSpPr txBox="1"/>
          <p:nvPr/>
        </p:nvSpPr>
        <p:spPr>
          <a:xfrm>
            <a:off x="103495" y="1340768"/>
            <a:ext cx="3547766" cy="492443"/>
          </a:xfrm>
          <a:prstGeom prst="rect">
            <a:avLst/>
          </a:prstGeom>
          <a:noFill/>
        </p:spPr>
        <p:txBody>
          <a:bodyPr wrap="none" rtlCol="0">
            <a:spAutoFit/>
          </a:bodyPr>
          <a:lstStyle/>
          <a:p>
            <a:r>
              <a:rPr kumimoji="1" lang="ja-JP" altLang="en-US" sz="26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6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Deep Learning</a:t>
            </a:r>
            <a:r>
              <a:rPr kumimoji="1" lang="ja-JP" altLang="en-US" sz="26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1" lang="en-US" altLang="ja-JP" sz="2600" dirty="0" smtClean="0">
              <a:solidFill>
                <a:srgbClr val="021F4D"/>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426256" y="1772816"/>
            <a:ext cx="8496945" cy="707886"/>
          </a:xfrm>
          <a:prstGeom prst="rect">
            <a:avLst/>
          </a:prstGeom>
        </p:spPr>
        <p:txBody>
          <a:bodyPr wrap="square">
            <a:spAutoFit/>
          </a:bodyPr>
          <a:lstStyle/>
          <a:p>
            <a:r>
              <a:rPr lang="ja-JP" altLang="en-US" sz="2000" dirty="0" smtClean="0">
                <a:solidFill>
                  <a:srgbClr val="021F4D"/>
                </a:solidFill>
                <a:latin typeface="メイリオ" panose="020B0604030504040204" pitchFamily="50" charset="-128"/>
                <a:ea typeface="メイリオ" panose="020B0604030504040204" pitchFamily="50" charset="-128"/>
              </a:rPr>
              <a:t>特徴量自体を自動生成し、大規模な</a:t>
            </a:r>
            <a:r>
              <a:rPr lang="en-US" altLang="ja-JP" sz="2000" dirty="0" smtClean="0">
                <a:solidFill>
                  <a:srgbClr val="021F4D"/>
                </a:solidFill>
                <a:latin typeface="メイリオ" panose="020B0604030504040204" pitchFamily="50" charset="-128"/>
                <a:ea typeface="メイリオ" panose="020B0604030504040204" pitchFamily="50" charset="-128"/>
              </a:rPr>
              <a:t>Neural</a:t>
            </a:r>
            <a:r>
              <a:rPr lang="ja-JP" altLang="en-US" sz="2000" dirty="0">
                <a:solidFill>
                  <a:srgbClr val="021F4D"/>
                </a:solidFill>
                <a:latin typeface="メイリオ" panose="020B0604030504040204" pitchFamily="50" charset="-128"/>
                <a:ea typeface="メイリオ" panose="020B0604030504040204" pitchFamily="50" charset="-128"/>
              </a:rPr>
              <a:t> </a:t>
            </a:r>
            <a:r>
              <a:rPr lang="en-US" altLang="ja-JP" sz="2000" dirty="0" smtClean="0">
                <a:solidFill>
                  <a:srgbClr val="021F4D"/>
                </a:solidFill>
                <a:latin typeface="メイリオ" panose="020B0604030504040204" pitchFamily="50" charset="-128"/>
                <a:ea typeface="メイリオ" panose="020B0604030504040204" pitchFamily="50" charset="-128"/>
              </a:rPr>
              <a:t>Network</a:t>
            </a:r>
            <a:r>
              <a:rPr lang="ja-JP" altLang="en-US" sz="2000" dirty="0" smtClean="0">
                <a:solidFill>
                  <a:srgbClr val="021F4D"/>
                </a:solidFill>
                <a:latin typeface="メイリオ" panose="020B0604030504040204" pitchFamily="50" charset="-128"/>
                <a:ea typeface="メイリオ" panose="020B0604030504040204" pitchFamily="50" charset="-128"/>
              </a:rPr>
              <a:t>を学習する手法。</a:t>
            </a:r>
            <a:endParaRPr lang="en-US" altLang="ja-JP" sz="2000" dirty="0" smtClean="0">
              <a:solidFill>
                <a:srgbClr val="021F4D"/>
              </a:solidFill>
              <a:latin typeface="メイリオ" panose="020B0604030504040204" pitchFamily="50" charset="-128"/>
              <a:ea typeface="メイリオ" panose="020B0604030504040204" pitchFamily="50" charset="-128"/>
            </a:endParaRPr>
          </a:p>
          <a:p>
            <a:r>
              <a:rPr lang="ja-JP" altLang="en-US" sz="2000" dirty="0" smtClean="0">
                <a:solidFill>
                  <a:srgbClr val="021F4D"/>
                </a:solidFill>
                <a:latin typeface="メイリオ" panose="020B0604030504040204" pitchFamily="50" charset="-128"/>
                <a:ea typeface="メイリオ" panose="020B0604030504040204" pitchFamily="50" charset="-128"/>
              </a:rPr>
              <a:t>画像認識手法の一つ。</a:t>
            </a:r>
            <a:endParaRPr lang="en-US" altLang="ja-JP" sz="2000" dirty="0" smtClean="0">
              <a:solidFill>
                <a:srgbClr val="021F4D"/>
              </a:solidFill>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rotWithShape="1">
          <a:blip r:embed="rId6"/>
          <a:srcRect l="52481" t="57022" r="18776" b="22941"/>
          <a:stretch/>
        </p:blipFill>
        <p:spPr>
          <a:xfrm>
            <a:off x="3779912" y="3848200"/>
            <a:ext cx="5256584" cy="1465805"/>
          </a:xfrm>
          <a:prstGeom prst="rect">
            <a:avLst/>
          </a:prstGeom>
        </p:spPr>
      </p:pic>
      <p:sp>
        <p:nvSpPr>
          <p:cNvPr id="6" name="正方形/長方形 5"/>
          <p:cNvSpPr/>
          <p:nvPr/>
        </p:nvSpPr>
        <p:spPr>
          <a:xfrm>
            <a:off x="251520" y="6021288"/>
            <a:ext cx="8494633" cy="830997"/>
          </a:xfrm>
          <a:prstGeom prst="rect">
            <a:avLst/>
          </a:prstGeom>
        </p:spPr>
        <p:txBody>
          <a:bodyPr wrap="none">
            <a:spAutoFit/>
          </a:bodyPr>
          <a:lstStyle/>
          <a:p>
            <a:r>
              <a:rPr lang="ja-JP" altLang="en-US" sz="2000" b="1" dirty="0" smtClean="0">
                <a:solidFill>
                  <a:srgbClr val="021F4D"/>
                </a:solidFill>
                <a:latin typeface="メイリオ" panose="020B0604030504040204" pitchFamily="50" charset="-128"/>
                <a:ea typeface="メイリオ" panose="020B0604030504040204" pitchFamily="50" charset="-128"/>
              </a:rPr>
              <a:t>本研究の目的：</a:t>
            </a:r>
            <a:r>
              <a:rPr lang="en-US" altLang="ja-JP" sz="2400" b="1" dirty="0">
                <a:solidFill>
                  <a:srgbClr val="021F4D"/>
                </a:solidFill>
                <a:latin typeface="メイリオ" panose="020B0604030504040204" pitchFamily="50" charset="-128"/>
                <a:ea typeface="メイリオ" panose="020B0604030504040204" pitchFamily="50" charset="-128"/>
              </a:rPr>
              <a:t>Deep Learning</a:t>
            </a:r>
            <a:r>
              <a:rPr lang="ja-JP" altLang="en-US" sz="2400" b="1" dirty="0">
                <a:solidFill>
                  <a:srgbClr val="021F4D"/>
                </a:solidFill>
                <a:latin typeface="メイリオ" panose="020B0604030504040204" pitchFamily="50" charset="-128"/>
                <a:ea typeface="メイリオ" panose="020B0604030504040204" pitchFamily="50" charset="-128"/>
              </a:rPr>
              <a:t>を</a:t>
            </a:r>
            <a:r>
              <a:rPr lang="ja-JP" altLang="en-US" sz="2400" b="1" dirty="0" smtClean="0">
                <a:solidFill>
                  <a:srgbClr val="021F4D"/>
                </a:solidFill>
                <a:latin typeface="メイリオ" panose="020B0604030504040204" pitchFamily="50" charset="-128"/>
                <a:ea typeface="メイリオ" panose="020B0604030504040204" pitchFamily="50" charset="-128"/>
              </a:rPr>
              <a:t>用いた、</a:t>
            </a:r>
            <a:endParaRPr lang="en-US" altLang="ja-JP" sz="2400" b="1" dirty="0" smtClean="0">
              <a:solidFill>
                <a:srgbClr val="021F4D"/>
              </a:solidFill>
              <a:latin typeface="メイリオ" panose="020B0604030504040204" pitchFamily="50" charset="-128"/>
              <a:ea typeface="メイリオ" panose="020B0604030504040204" pitchFamily="50" charset="-128"/>
            </a:endParaRPr>
          </a:p>
          <a:p>
            <a:r>
              <a:rPr lang="ja-JP" altLang="en-US" sz="2400" b="1" dirty="0" smtClean="0">
                <a:solidFill>
                  <a:srgbClr val="021F4D"/>
                </a:solidFill>
                <a:latin typeface="メイリオ" panose="020B0604030504040204" pitchFamily="50" charset="-128"/>
                <a:ea typeface="メイリオ" panose="020B0604030504040204" pitchFamily="50" charset="-128"/>
              </a:rPr>
              <a:t>　　　　　　衛星画像</a:t>
            </a:r>
            <a:r>
              <a:rPr lang="ja-JP" altLang="en-US" sz="2400" b="1" dirty="0">
                <a:solidFill>
                  <a:srgbClr val="021F4D"/>
                </a:solidFill>
                <a:latin typeface="メイリオ" panose="020B0604030504040204" pitchFamily="50" charset="-128"/>
                <a:ea typeface="メイリオ" panose="020B0604030504040204" pitchFamily="50" charset="-128"/>
              </a:rPr>
              <a:t>から</a:t>
            </a:r>
            <a:r>
              <a:rPr lang="ja-JP" altLang="en-US" sz="2400" b="1" dirty="0" smtClean="0">
                <a:solidFill>
                  <a:srgbClr val="021F4D"/>
                </a:solidFill>
                <a:latin typeface="メイリオ" panose="020B0604030504040204" pitchFamily="50" charset="-128"/>
                <a:ea typeface="メイリオ" panose="020B0604030504040204" pitchFamily="50" charset="-128"/>
              </a:rPr>
              <a:t>の路上</a:t>
            </a:r>
            <a:r>
              <a:rPr lang="ja-JP" altLang="en-US" sz="2400" b="1" dirty="0">
                <a:solidFill>
                  <a:srgbClr val="021F4D"/>
                </a:solidFill>
                <a:latin typeface="メイリオ" panose="020B0604030504040204" pitchFamily="50" charset="-128"/>
                <a:ea typeface="メイリオ" panose="020B0604030504040204" pitchFamily="50" charset="-128"/>
              </a:rPr>
              <a:t>駐車の自動</a:t>
            </a:r>
            <a:r>
              <a:rPr lang="ja-JP" altLang="en-US" sz="2400" b="1" dirty="0" smtClean="0">
                <a:solidFill>
                  <a:srgbClr val="021F4D"/>
                </a:solidFill>
                <a:latin typeface="メイリオ" panose="020B0604030504040204" pitchFamily="50" charset="-128"/>
                <a:ea typeface="メイリオ" panose="020B0604030504040204" pitchFamily="50" charset="-128"/>
              </a:rPr>
              <a:t>検出手法の開発</a:t>
            </a:r>
            <a:endParaRPr lang="ja-JP" altLang="en-US" sz="2400" b="1" dirty="0"/>
          </a:p>
        </p:txBody>
      </p:sp>
      <p:sp>
        <p:nvSpPr>
          <p:cNvPr id="7" name="正方形/長方形 6"/>
          <p:cNvSpPr/>
          <p:nvPr/>
        </p:nvSpPr>
        <p:spPr>
          <a:xfrm>
            <a:off x="426256" y="2793702"/>
            <a:ext cx="2723823" cy="923330"/>
          </a:xfrm>
          <a:prstGeom prst="rect">
            <a:avLst/>
          </a:prstGeom>
        </p:spPr>
        <p:txBody>
          <a:bodyPr wrap="none">
            <a:spAutoFit/>
          </a:bodyPr>
          <a:lstStyle/>
          <a:p>
            <a:r>
              <a:rPr lang="ja-JP" altLang="en-US" dirty="0" smtClean="0">
                <a:solidFill>
                  <a:srgbClr val="021F4D"/>
                </a:solidFill>
                <a:latin typeface="メイリオ" panose="020B0604030504040204" pitchFamily="50" charset="-128"/>
                <a:ea typeface="メイリオ" panose="020B0604030504040204" pitchFamily="50" charset="-128"/>
              </a:rPr>
              <a:t>従来は、</a:t>
            </a:r>
            <a:endParaRPr lang="en-US" altLang="ja-JP" dirty="0" smtClean="0">
              <a:solidFill>
                <a:srgbClr val="021F4D"/>
              </a:solidFill>
              <a:latin typeface="メイリオ" panose="020B0604030504040204" pitchFamily="50" charset="-128"/>
              <a:ea typeface="メイリオ" panose="020B0604030504040204" pitchFamily="50" charset="-128"/>
            </a:endParaRPr>
          </a:p>
          <a:p>
            <a:r>
              <a:rPr lang="ja-JP" altLang="en-US" dirty="0" smtClean="0">
                <a:solidFill>
                  <a:srgbClr val="021F4D"/>
                </a:solidFill>
                <a:latin typeface="メイリオ" panose="020B0604030504040204" pitchFamily="50" charset="-128"/>
                <a:ea typeface="メイリオ" panose="020B0604030504040204" pitchFamily="50" charset="-128"/>
              </a:rPr>
              <a:t>特徴抽出＆学習が別々。</a:t>
            </a:r>
            <a:endParaRPr lang="en-US" altLang="ja-JP" dirty="0" smtClean="0">
              <a:solidFill>
                <a:srgbClr val="021F4D"/>
              </a:solidFill>
              <a:latin typeface="メイリオ" panose="020B0604030504040204" pitchFamily="50" charset="-128"/>
              <a:ea typeface="メイリオ" panose="020B0604030504040204" pitchFamily="50" charset="-128"/>
            </a:endParaRPr>
          </a:p>
          <a:p>
            <a:r>
              <a:rPr lang="ja-JP" altLang="en-US" dirty="0">
                <a:solidFill>
                  <a:srgbClr val="021F4D"/>
                </a:solidFill>
                <a:latin typeface="メイリオ" panose="020B0604030504040204" pitchFamily="50" charset="-128"/>
                <a:ea typeface="メイリオ" panose="020B0604030504040204" pitchFamily="50" charset="-128"/>
              </a:rPr>
              <a:t>手動</a:t>
            </a:r>
            <a:r>
              <a:rPr lang="ja-JP" altLang="en-US" dirty="0" smtClean="0">
                <a:solidFill>
                  <a:srgbClr val="021F4D"/>
                </a:solidFill>
                <a:latin typeface="メイリオ" panose="020B0604030504040204" pitchFamily="50" charset="-128"/>
                <a:ea typeface="メイリオ" panose="020B0604030504040204" pitchFamily="50" charset="-128"/>
              </a:rPr>
              <a:t>による特徴設計。</a:t>
            </a:r>
            <a:endParaRPr lang="en-US" altLang="ja-JP" dirty="0">
              <a:solidFill>
                <a:srgbClr val="021F4D"/>
              </a:solidFill>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6"/>
          <a:srcRect l="52481" t="34682" r="18776" b="47797"/>
          <a:stretch/>
        </p:blipFill>
        <p:spPr>
          <a:xfrm>
            <a:off x="3779912" y="2492896"/>
            <a:ext cx="5256584" cy="1281766"/>
          </a:xfrm>
          <a:prstGeom prst="rect">
            <a:avLst/>
          </a:prstGeom>
        </p:spPr>
      </p:pic>
      <p:sp>
        <p:nvSpPr>
          <p:cNvPr id="8" name="正方形/長方形 7"/>
          <p:cNvSpPr/>
          <p:nvPr/>
        </p:nvSpPr>
        <p:spPr>
          <a:xfrm>
            <a:off x="426256" y="2793702"/>
            <a:ext cx="2489560" cy="8313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26255" y="4610696"/>
            <a:ext cx="2723823" cy="923330"/>
          </a:xfrm>
          <a:prstGeom prst="rect">
            <a:avLst/>
          </a:prstGeom>
        </p:spPr>
        <p:txBody>
          <a:bodyPr wrap="none">
            <a:spAutoFit/>
          </a:bodyPr>
          <a:lstStyle/>
          <a:p>
            <a:r>
              <a:rPr lang="en-US" altLang="ja-JP" dirty="0">
                <a:solidFill>
                  <a:srgbClr val="021F4D"/>
                </a:solidFill>
                <a:latin typeface="メイリオ" panose="020B0604030504040204" pitchFamily="50" charset="-128"/>
                <a:ea typeface="メイリオ" panose="020B0604030504040204" pitchFamily="50" charset="-128"/>
              </a:rPr>
              <a:t>Deep Learning</a:t>
            </a:r>
            <a:r>
              <a:rPr lang="ja-JP" altLang="en-US" dirty="0">
                <a:solidFill>
                  <a:srgbClr val="021F4D"/>
                </a:solidFill>
                <a:latin typeface="メイリオ" panose="020B0604030504040204" pitchFamily="50" charset="-128"/>
                <a:ea typeface="メイリオ" panose="020B0604030504040204" pitchFamily="50" charset="-128"/>
              </a:rPr>
              <a:t>は、</a:t>
            </a:r>
            <a:endParaRPr lang="en-US" altLang="ja-JP" dirty="0">
              <a:solidFill>
                <a:srgbClr val="021F4D"/>
              </a:solidFill>
              <a:latin typeface="メイリオ" panose="020B0604030504040204" pitchFamily="50" charset="-128"/>
              <a:ea typeface="メイリオ" panose="020B0604030504040204" pitchFamily="50" charset="-128"/>
            </a:endParaRPr>
          </a:p>
          <a:p>
            <a:r>
              <a:rPr lang="ja-JP" altLang="en-US" dirty="0">
                <a:solidFill>
                  <a:srgbClr val="021F4D"/>
                </a:solidFill>
                <a:latin typeface="メイリオ" panose="020B0604030504040204" pitchFamily="50" charset="-128"/>
                <a:ea typeface="メイリオ" panose="020B0604030504040204" pitchFamily="50" charset="-128"/>
              </a:rPr>
              <a:t>特徴抽出＆学習</a:t>
            </a:r>
            <a:r>
              <a:rPr lang="ja-JP" altLang="en-US" dirty="0" smtClean="0">
                <a:solidFill>
                  <a:srgbClr val="021F4D"/>
                </a:solidFill>
                <a:latin typeface="メイリオ" panose="020B0604030504040204" pitchFamily="50" charset="-128"/>
                <a:ea typeface="メイリオ" panose="020B0604030504040204" pitchFamily="50" charset="-128"/>
              </a:rPr>
              <a:t>が同時。</a:t>
            </a:r>
            <a:endParaRPr lang="en-US" altLang="ja-JP" dirty="0" smtClean="0">
              <a:solidFill>
                <a:srgbClr val="021F4D"/>
              </a:solidFill>
              <a:latin typeface="メイリオ" panose="020B0604030504040204" pitchFamily="50" charset="-128"/>
              <a:ea typeface="メイリオ" panose="020B0604030504040204" pitchFamily="50" charset="-128"/>
            </a:endParaRPr>
          </a:p>
          <a:p>
            <a:r>
              <a:rPr lang="ja-JP" altLang="en-US" dirty="0" smtClean="0">
                <a:solidFill>
                  <a:srgbClr val="021F4D"/>
                </a:solidFill>
                <a:latin typeface="メイリオ" panose="020B0604030504040204" pitchFamily="50" charset="-128"/>
                <a:ea typeface="メイリオ" panose="020B0604030504040204" pitchFamily="50" charset="-128"/>
              </a:rPr>
              <a:t>自動的</a:t>
            </a:r>
            <a:r>
              <a:rPr lang="ja-JP" altLang="en-US" dirty="0">
                <a:solidFill>
                  <a:srgbClr val="021F4D"/>
                </a:solidFill>
                <a:latin typeface="メイリオ" panose="020B0604030504040204" pitchFamily="50" charset="-128"/>
                <a:ea typeface="メイリオ" panose="020B0604030504040204" pitchFamily="50" charset="-128"/>
              </a:rPr>
              <a:t>な</a:t>
            </a:r>
            <a:r>
              <a:rPr lang="ja-JP" altLang="en-US" dirty="0" smtClean="0">
                <a:solidFill>
                  <a:srgbClr val="021F4D"/>
                </a:solidFill>
                <a:latin typeface="メイリオ" panose="020B0604030504040204" pitchFamily="50" charset="-128"/>
                <a:ea typeface="メイリオ" panose="020B0604030504040204" pitchFamily="50" charset="-128"/>
              </a:rPr>
              <a:t>特徴設計。</a:t>
            </a:r>
            <a:endParaRPr lang="en-US" altLang="ja-JP" dirty="0">
              <a:solidFill>
                <a:srgbClr val="021F4D"/>
              </a:solidFill>
              <a:latin typeface="メイリオ" panose="020B0604030504040204" pitchFamily="50" charset="-128"/>
              <a:ea typeface="メイリオ" panose="020B0604030504040204" pitchFamily="50" charset="-128"/>
            </a:endParaRPr>
          </a:p>
        </p:txBody>
      </p:sp>
      <p:sp>
        <p:nvSpPr>
          <p:cNvPr id="17" name="正方形/長方形 16"/>
          <p:cNvSpPr/>
          <p:nvPr/>
        </p:nvSpPr>
        <p:spPr>
          <a:xfrm>
            <a:off x="426255" y="4610696"/>
            <a:ext cx="2489560" cy="8313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452134" y="3691154"/>
            <a:ext cx="545344" cy="864096"/>
          </a:xfrm>
          <a:prstGeom prst="downArrow">
            <a:avLst/>
          </a:prstGeom>
          <a:solidFill>
            <a:srgbClr val="7AC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爆発 1 8"/>
          <p:cNvSpPr/>
          <p:nvPr/>
        </p:nvSpPr>
        <p:spPr>
          <a:xfrm>
            <a:off x="1254844" y="3679669"/>
            <a:ext cx="1926468" cy="864096"/>
          </a:xfrm>
          <a:prstGeom prst="irregularSeal1">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187624" y="3788551"/>
            <a:ext cx="2126619" cy="646331"/>
          </a:xfrm>
          <a:prstGeom prst="rect">
            <a:avLst/>
          </a:prstGeom>
        </p:spPr>
        <p:txBody>
          <a:bodyPr wrap="square">
            <a:spAutoFit/>
          </a:bodyPr>
          <a:lstStyle/>
          <a:p>
            <a:pPr algn="ctr"/>
            <a:r>
              <a:rPr lang="ja-JP" altLang="en-US" dirty="0" smtClean="0">
                <a:latin typeface="メイリオ" panose="020B0604030504040204" pitchFamily="50" charset="-128"/>
                <a:ea typeface="メイリオ" panose="020B0604030504040204" pitchFamily="50" charset="-128"/>
              </a:rPr>
              <a:t>画像認識における</a:t>
            </a:r>
            <a:endParaRPr lang="en-US" altLang="ja-JP" dirty="0" smtClean="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パラダイムシフト</a:t>
            </a:r>
          </a:p>
        </p:txBody>
      </p:sp>
      <p:sp>
        <p:nvSpPr>
          <p:cNvPr id="11" name="正方形/長方形 10"/>
          <p:cNvSpPr/>
          <p:nvPr/>
        </p:nvSpPr>
        <p:spPr>
          <a:xfrm>
            <a:off x="3661298" y="5318761"/>
            <a:ext cx="5493812"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⇒様々なベンチマークでトップレベルの性能を誇り</a:t>
            </a:r>
            <a:endParaRPr lang="en-US" altLang="ja-JP" dirty="0" smtClean="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大変注目を集めている</a:t>
            </a:r>
            <a:endParaRPr lang="ja-JP" altLang="en-US" dirty="0">
              <a:latin typeface="メイリオ" panose="020B0604030504040204" pitchFamily="50" charset="-128"/>
              <a:ea typeface="メイリオ" panose="020B0604030504040204" pitchFamily="50" charset="-128"/>
            </a:endParaRPr>
          </a:p>
        </p:txBody>
      </p:sp>
      <p:pic>
        <p:nvPicPr>
          <p:cNvPr id="5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60232" y="757610"/>
            <a:ext cx="2124868" cy="101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336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正方形/長方形 166"/>
          <p:cNvSpPr/>
          <p:nvPr/>
        </p:nvSpPr>
        <p:spPr>
          <a:xfrm>
            <a:off x="240292" y="1412776"/>
            <a:ext cx="2657612" cy="3435431"/>
          </a:xfrm>
          <a:prstGeom prst="rect">
            <a:avLst/>
          </a:prstGeom>
          <a:pattFill prst="dkUpDiag">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smtClean="0">
              <a:solidFill>
                <a:schemeClr val="tx1"/>
              </a:solidFill>
            </a:endParaRPr>
          </a:p>
        </p:txBody>
      </p:sp>
      <p:sp>
        <p:nvSpPr>
          <p:cNvPr id="2" name="タイトル 1"/>
          <p:cNvSpPr>
            <a:spLocks noGrp="1"/>
          </p:cNvSpPr>
          <p:nvPr>
            <p:ph type="title"/>
          </p:nvPr>
        </p:nvSpPr>
        <p:spPr/>
        <p:txBody>
          <a:bodyPr/>
          <a:lstStyle/>
          <a:p>
            <a:r>
              <a:rPr kumimoji="1" lang="ja-JP" altLang="en-US" dirty="0" smtClean="0"/>
              <a:t>提案手法の概要 </a:t>
            </a:r>
            <a:r>
              <a:rPr kumimoji="1" lang="en-US" altLang="ja-JP" dirty="0" smtClean="0"/>
              <a:t>1/3</a:t>
            </a:r>
            <a:endParaRPr kumimoji="1" lang="ja-JP" altLang="en-US" dirty="0"/>
          </a:p>
        </p:txBody>
      </p:sp>
      <p:sp>
        <p:nvSpPr>
          <p:cNvPr id="3" name="スライド番号プレースホルダー 2"/>
          <p:cNvSpPr>
            <a:spLocks noGrp="1"/>
          </p:cNvSpPr>
          <p:nvPr>
            <p:ph type="sldNum" sz="quarter" idx="12"/>
          </p:nvPr>
        </p:nvSpPr>
        <p:spPr/>
        <p:txBody>
          <a:bodyPr/>
          <a:lstStyle/>
          <a:p>
            <a:fld id="{0B2F7B2A-B60B-4486-A490-F6B4722F28B5}" type="slidenum">
              <a:rPr lang="ja-JP" altLang="en-US" smtClean="0"/>
              <a:pPr/>
              <a:t>7</a:t>
            </a:fld>
            <a:endParaRPr lang="ja-JP" altLang="en-US" dirty="0"/>
          </a:p>
        </p:txBody>
      </p:sp>
      <p:grpSp>
        <p:nvGrpSpPr>
          <p:cNvPr id="87" name="グループ化 86"/>
          <p:cNvGrpSpPr/>
          <p:nvPr/>
        </p:nvGrpSpPr>
        <p:grpSpPr>
          <a:xfrm>
            <a:off x="240292" y="1902435"/>
            <a:ext cx="1176620" cy="618319"/>
            <a:chOff x="554529" y="2852936"/>
            <a:chExt cx="1176620" cy="618319"/>
          </a:xfrm>
        </p:grpSpPr>
        <p:sp>
          <p:nvSpPr>
            <p:cNvPr id="88" name="正方形/長方形 87"/>
            <p:cNvSpPr/>
            <p:nvPr/>
          </p:nvSpPr>
          <p:spPr>
            <a:xfrm>
              <a:off x="676621" y="2852936"/>
              <a:ext cx="950024" cy="606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p:cNvSpPr txBox="1"/>
            <p:nvPr/>
          </p:nvSpPr>
          <p:spPr>
            <a:xfrm>
              <a:off x="554529" y="2886480"/>
              <a:ext cx="1176620" cy="584775"/>
            </a:xfrm>
            <a:prstGeom prst="rect">
              <a:avLst/>
            </a:prstGeom>
            <a:noFill/>
          </p:spPr>
          <p:txBody>
            <a:bodyPr wrap="square" rtlCol="0">
              <a:spAutoFit/>
            </a:bodyPr>
            <a:lstStyle/>
            <a:p>
              <a:pPr algn="ctr"/>
              <a:r>
                <a:rPr lang="ja-JP" altLang="en-US" sz="1600" dirty="0" smtClean="0">
                  <a:latin typeface="メイリオ" pitchFamily="50" charset="-128"/>
                  <a:ea typeface="メイリオ" pitchFamily="50" charset="-128"/>
                  <a:cs typeface="メイリオ" pitchFamily="50" charset="-128"/>
                </a:rPr>
                <a:t>大量の</a:t>
              </a:r>
              <a:endParaRPr lang="en-US" altLang="ja-JP" sz="1600" dirty="0" smtClean="0">
                <a:latin typeface="メイリオ" pitchFamily="50" charset="-128"/>
                <a:ea typeface="メイリオ" pitchFamily="50" charset="-128"/>
                <a:cs typeface="メイリオ" pitchFamily="50" charset="-128"/>
              </a:endParaRPr>
            </a:p>
            <a:p>
              <a:pPr algn="ctr"/>
              <a:r>
                <a:rPr lang="ja-JP" altLang="en-US" sz="1600" dirty="0">
                  <a:latin typeface="メイリオ" pitchFamily="50" charset="-128"/>
                  <a:ea typeface="メイリオ" pitchFamily="50" charset="-128"/>
                  <a:cs typeface="メイリオ" pitchFamily="50" charset="-128"/>
                </a:rPr>
                <a:t>衛星</a:t>
              </a:r>
              <a:r>
                <a:rPr lang="ja-JP" altLang="en-US" sz="1600" dirty="0" smtClean="0">
                  <a:latin typeface="メイリオ" pitchFamily="50" charset="-128"/>
                  <a:ea typeface="メイリオ" pitchFamily="50" charset="-128"/>
                  <a:cs typeface="メイリオ" pitchFamily="50" charset="-128"/>
                </a:rPr>
                <a:t>画像</a:t>
              </a:r>
              <a:endParaRPr lang="ja-JP" altLang="en-US" sz="1600" dirty="0">
                <a:latin typeface="メイリオ" pitchFamily="50" charset="-128"/>
                <a:ea typeface="メイリオ" pitchFamily="50" charset="-128"/>
                <a:cs typeface="メイリオ" pitchFamily="50" charset="-128"/>
              </a:endParaRPr>
            </a:p>
          </p:txBody>
        </p:sp>
      </p:grpSp>
      <p:grpSp>
        <p:nvGrpSpPr>
          <p:cNvPr id="5" name="グループ化 4"/>
          <p:cNvGrpSpPr/>
          <p:nvPr/>
        </p:nvGrpSpPr>
        <p:grpSpPr>
          <a:xfrm>
            <a:off x="971600" y="2727807"/>
            <a:ext cx="1656183" cy="603428"/>
            <a:chOff x="656478" y="3246338"/>
            <a:chExt cx="953147" cy="968403"/>
          </a:xfrm>
        </p:grpSpPr>
        <p:sp>
          <p:nvSpPr>
            <p:cNvPr id="101" name="正方形/長方形 100"/>
            <p:cNvSpPr/>
            <p:nvPr/>
          </p:nvSpPr>
          <p:spPr>
            <a:xfrm>
              <a:off x="683568" y="3246338"/>
              <a:ext cx="926056" cy="5974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p:cNvSpPr txBox="1"/>
            <p:nvPr/>
          </p:nvSpPr>
          <p:spPr>
            <a:xfrm>
              <a:off x="656478" y="3276273"/>
              <a:ext cx="953147" cy="938468"/>
            </a:xfrm>
            <a:prstGeom prst="rect">
              <a:avLst/>
            </a:prstGeom>
            <a:noFill/>
          </p:spPr>
          <p:txBody>
            <a:bodyPr wrap="square" rtlCol="0">
              <a:spAutoFit/>
            </a:bodyPr>
            <a:lstStyle/>
            <a:p>
              <a:pPr algn="ctr"/>
              <a:r>
                <a:rPr lang="ja-JP" altLang="en-US" sz="1600" dirty="0" smtClean="0">
                  <a:latin typeface="メイリオ" pitchFamily="50" charset="-128"/>
                  <a:ea typeface="メイリオ" pitchFamily="50" charset="-128"/>
                  <a:cs typeface="メイリオ" pitchFamily="50" charset="-128"/>
                </a:rPr>
                <a:t>①仮想的な画像</a:t>
              </a:r>
              <a:endParaRPr lang="ja-JP" altLang="en-US" sz="1600" dirty="0">
                <a:latin typeface="メイリオ" pitchFamily="50" charset="-128"/>
                <a:ea typeface="メイリオ" pitchFamily="50" charset="-128"/>
                <a:cs typeface="メイリオ" pitchFamily="50" charset="-128"/>
              </a:endParaRPr>
            </a:p>
          </p:txBody>
        </p:sp>
      </p:grpSp>
      <p:pic>
        <p:nvPicPr>
          <p:cNvPr id="103" name="図 102"/>
          <p:cNvPicPr>
            <a:picLocks noChangeAspect="1"/>
          </p:cNvPicPr>
          <p:nvPr/>
        </p:nvPicPr>
        <p:blipFill rotWithShape="1">
          <a:blip r:embed="rId3"/>
          <a:srcRect l="7329" t="13251" r="74659" b="51495"/>
          <a:stretch/>
        </p:blipFill>
        <p:spPr>
          <a:xfrm>
            <a:off x="1067995" y="1471261"/>
            <a:ext cx="662486" cy="518649"/>
          </a:xfrm>
          <a:prstGeom prst="rect">
            <a:avLst/>
          </a:prstGeom>
        </p:spPr>
      </p:pic>
      <p:pic>
        <p:nvPicPr>
          <p:cNvPr id="104" name="図 103"/>
          <p:cNvPicPr>
            <a:picLocks noChangeAspect="1"/>
          </p:cNvPicPr>
          <p:nvPr/>
        </p:nvPicPr>
        <p:blipFill rotWithShape="1">
          <a:blip r:embed="rId3"/>
          <a:srcRect l="7329" t="13251" r="74659" b="51495"/>
          <a:stretch/>
        </p:blipFill>
        <p:spPr>
          <a:xfrm>
            <a:off x="1172677" y="1540283"/>
            <a:ext cx="662486" cy="518649"/>
          </a:xfrm>
          <a:prstGeom prst="rect">
            <a:avLst/>
          </a:prstGeom>
        </p:spPr>
      </p:pic>
      <p:pic>
        <p:nvPicPr>
          <p:cNvPr id="105" name="図 104"/>
          <p:cNvPicPr>
            <a:picLocks noChangeAspect="1"/>
          </p:cNvPicPr>
          <p:nvPr/>
        </p:nvPicPr>
        <p:blipFill rotWithShape="1">
          <a:blip r:embed="rId3"/>
          <a:srcRect l="7329" t="13251" r="74659" b="51495"/>
          <a:stretch/>
        </p:blipFill>
        <p:spPr>
          <a:xfrm>
            <a:off x="1290817" y="1675363"/>
            <a:ext cx="662486" cy="518649"/>
          </a:xfrm>
          <a:prstGeom prst="rect">
            <a:avLst/>
          </a:prstGeom>
        </p:spPr>
      </p:pic>
      <p:pic>
        <p:nvPicPr>
          <p:cNvPr id="106" name="図 105"/>
          <p:cNvPicPr>
            <a:picLocks noChangeAspect="1"/>
          </p:cNvPicPr>
          <p:nvPr/>
        </p:nvPicPr>
        <p:blipFill rotWithShape="1">
          <a:blip r:embed="rId3"/>
          <a:srcRect l="7329" t="13251" r="74659" b="51495"/>
          <a:stretch/>
        </p:blipFill>
        <p:spPr>
          <a:xfrm>
            <a:off x="1416912" y="1779961"/>
            <a:ext cx="662486" cy="518649"/>
          </a:xfrm>
          <a:prstGeom prst="rect">
            <a:avLst/>
          </a:prstGeom>
        </p:spPr>
      </p:pic>
      <p:sp>
        <p:nvSpPr>
          <p:cNvPr id="108" name="下矢印 107"/>
          <p:cNvSpPr/>
          <p:nvPr/>
        </p:nvSpPr>
        <p:spPr>
          <a:xfrm rot="16200000">
            <a:off x="2937591" y="2086574"/>
            <a:ext cx="287721" cy="367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a:off x="3386196" y="1196752"/>
            <a:ext cx="2031325"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Deep</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Learning</a:t>
            </a: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抽出・学習</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50839" y="3100060"/>
            <a:ext cx="2147065"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：ビルや車の影による遮蔽を消去。学習用に教師データも作成。</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68652" y="1012086"/>
            <a:ext cx="9028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INPUT</a:t>
            </a:r>
            <a:endParaRPr lang="ja-JP" altLang="en-US" dirty="0"/>
          </a:p>
        </p:txBody>
      </p:sp>
      <p:sp>
        <p:nvSpPr>
          <p:cNvPr id="179" name="正方形/長方形 178"/>
          <p:cNvSpPr/>
          <p:nvPr/>
        </p:nvSpPr>
        <p:spPr>
          <a:xfrm>
            <a:off x="7468397" y="2060848"/>
            <a:ext cx="1149005" cy="369332"/>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OUTPUT</a:t>
            </a:r>
            <a:endParaRPr lang="ja-JP" altLang="en-US" dirty="0"/>
          </a:p>
        </p:txBody>
      </p:sp>
      <p:grpSp>
        <p:nvGrpSpPr>
          <p:cNvPr id="187" name="グループ化 186"/>
          <p:cNvGrpSpPr/>
          <p:nvPr/>
        </p:nvGrpSpPr>
        <p:grpSpPr>
          <a:xfrm>
            <a:off x="9354213" y="5000732"/>
            <a:ext cx="4218787" cy="2000786"/>
            <a:chOff x="3282547" y="5000732"/>
            <a:chExt cx="4218787" cy="2000786"/>
          </a:xfrm>
        </p:grpSpPr>
        <p:sp>
          <p:nvSpPr>
            <p:cNvPr id="71" name="円/楕円 70"/>
            <p:cNvSpPr/>
            <p:nvPr/>
          </p:nvSpPr>
          <p:spPr>
            <a:xfrm>
              <a:off x="6952121" y="5000732"/>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cxnSp>
          <p:nvCxnSpPr>
            <p:cNvPr id="83" name="直線矢印コネクタ 82"/>
            <p:cNvCxnSpPr>
              <a:stCxn id="115" idx="6"/>
              <a:endCxn id="71" idx="2"/>
            </p:cNvCxnSpPr>
            <p:nvPr/>
          </p:nvCxnSpPr>
          <p:spPr>
            <a:xfrm flipV="1">
              <a:off x="6489365" y="5274823"/>
              <a:ext cx="462756" cy="369121"/>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sp>
          <p:nvSpPr>
            <p:cNvPr id="98" name="正方形/長方形 97"/>
            <p:cNvSpPr/>
            <p:nvPr/>
          </p:nvSpPr>
          <p:spPr>
            <a:xfrm>
              <a:off x="5175739" y="5756494"/>
              <a:ext cx="492443" cy="461665"/>
            </a:xfrm>
            <a:prstGeom prst="rect">
              <a:avLst/>
            </a:prstGeom>
          </p:spPr>
          <p:txBody>
            <a:bodyPr wrap="none">
              <a:spAutoFit/>
            </a:bodyPr>
            <a:lstStyle/>
            <a:p>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p>
          </p:txBody>
        </p:sp>
        <p:sp>
          <p:nvSpPr>
            <p:cNvPr id="110" name="円/楕円 109"/>
            <p:cNvSpPr/>
            <p:nvPr/>
          </p:nvSpPr>
          <p:spPr>
            <a:xfrm>
              <a:off x="6952121" y="5727034"/>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14" name="円/楕円 113"/>
            <p:cNvSpPr/>
            <p:nvPr/>
          </p:nvSpPr>
          <p:spPr>
            <a:xfrm>
              <a:off x="6952121" y="6453336"/>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15" name="円/楕円 114"/>
            <p:cNvSpPr/>
            <p:nvPr/>
          </p:nvSpPr>
          <p:spPr>
            <a:xfrm>
              <a:off x="5940152" y="5369853"/>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16" name="円/楕円 115"/>
            <p:cNvSpPr/>
            <p:nvPr/>
          </p:nvSpPr>
          <p:spPr>
            <a:xfrm>
              <a:off x="5940152" y="6096155"/>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cxnSp>
          <p:nvCxnSpPr>
            <p:cNvPr id="117" name="直線矢印コネクタ 116"/>
            <p:cNvCxnSpPr/>
            <p:nvPr/>
          </p:nvCxnSpPr>
          <p:spPr>
            <a:xfrm flipV="1">
              <a:off x="6489365" y="6001125"/>
              <a:ext cx="462756" cy="369121"/>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endCxn id="110" idx="2"/>
            </p:cNvCxnSpPr>
            <p:nvPr/>
          </p:nvCxnSpPr>
          <p:spPr>
            <a:xfrm>
              <a:off x="6489365" y="5653448"/>
              <a:ext cx="462756" cy="347677"/>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a:off x="6489365" y="6358347"/>
              <a:ext cx="462756" cy="347677"/>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a:endCxn id="71" idx="2"/>
            </p:cNvCxnSpPr>
            <p:nvPr/>
          </p:nvCxnSpPr>
          <p:spPr>
            <a:xfrm flipV="1">
              <a:off x="6489365" y="5274823"/>
              <a:ext cx="462756" cy="1083524"/>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endCxn id="114" idx="2"/>
            </p:cNvCxnSpPr>
            <p:nvPr/>
          </p:nvCxnSpPr>
          <p:spPr>
            <a:xfrm>
              <a:off x="6489365" y="5668385"/>
              <a:ext cx="462756" cy="1059042"/>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a:off x="5477162" y="5597484"/>
              <a:ext cx="462756" cy="0"/>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a:off x="5470484" y="6349688"/>
              <a:ext cx="462756" cy="0"/>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p:nvPr/>
          </p:nvCxnSpPr>
          <p:spPr>
            <a:xfrm>
              <a:off x="5470484" y="5680890"/>
              <a:ext cx="462756" cy="596968"/>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endCxn id="115" idx="2"/>
            </p:cNvCxnSpPr>
            <p:nvPr/>
          </p:nvCxnSpPr>
          <p:spPr>
            <a:xfrm flipV="1">
              <a:off x="5495866" y="5643944"/>
              <a:ext cx="444286" cy="631272"/>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sp>
          <p:nvSpPr>
            <p:cNvPr id="138" name="円/楕円 137"/>
            <p:cNvSpPr/>
            <p:nvPr/>
          </p:nvSpPr>
          <p:spPr>
            <a:xfrm>
              <a:off x="3282547" y="5000732"/>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40" name="円/楕円 139"/>
            <p:cNvSpPr/>
            <p:nvPr/>
          </p:nvSpPr>
          <p:spPr>
            <a:xfrm>
              <a:off x="3282547" y="5727034"/>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42" name="円/楕円 141"/>
            <p:cNvSpPr/>
            <p:nvPr/>
          </p:nvSpPr>
          <p:spPr>
            <a:xfrm>
              <a:off x="3282547" y="6453336"/>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cxnSp>
          <p:nvCxnSpPr>
            <p:cNvPr id="143" name="直線矢印コネクタ 142"/>
            <p:cNvCxnSpPr/>
            <p:nvPr/>
          </p:nvCxnSpPr>
          <p:spPr>
            <a:xfrm flipV="1">
              <a:off x="3827674" y="5589240"/>
              <a:ext cx="462756" cy="369121"/>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flipV="1">
              <a:off x="3827674" y="6315542"/>
              <a:ext cx="462756" cy="369121"/>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a:off x="3827674" y="5967865"/>
              <a:ext cx="462756" cy="347677"/>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3827674" y="5240086"/>
              <a:ext cx="462756" cy="347677"/>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V="1">
              <a:off x="3827674" y="5589240"/>
              <a:ext cx="462756" cy="1083524"/>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a:off x="3827674" y="5250278"/>
              <a:ext cx="462756" cy="1059042"/>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sp>
          <p:nvSpPr>
            <p:cNvPr id="151" name="円/楕円 150"/>
            <p:cNvSpPr/>
            <p:nvPr/>
          </p:nvSpPr>
          <p:spPr>
            <a:xfrm>
              <a:off x="4271469" y="5369853"/>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53" name="円/楕円 152"/>
            <p:cNvSpPr/>
            <p:nvPr/>
          </p:nvSpPr>
          <p:spPr>
            <a:xfrm>
              <a:off x="4271469" y="6096155"/>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cxnSp>
          <p:nvCxnSpPr>
            <p:cNvPr id="155" name="直線矢印コネクタ 154"/>
            <p:cNvCxnSpPr/>
            <p:nvPr/>
          </p:nvCxnSpPr>
          <p:spPr>
            <a:xfrm>
              <a:off x="4844938" y="5600126"/>
              <a:ext cx="462756" cy="0"/>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a:off x="4838260" y="6352330"/>
              <a:ext cx="462756" cy="0"/>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a:off x="4822962" y="5702362"/>
              <a:ext cx="474397" cy="572854"/>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flipV="1">
              <a:off x="4863642" y="5646586"/>
              <a:ext cx="444286" cy="631272"/>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1880" y="1796754"/>
            <a:ext cx="2124868" cy="101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8" name="屈折矢印 187"/>
          <p:cNvSpPr/>
          <p:nvPr/>
        </p:nvSpPr>
        <p:spPr>
          <a:xfrm rot="5400000">
            <a:off x="495833" y="2465538"/>
            <a:ext cx="469174" cy="56422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屈折矢印 188"/>
          <p:cNvSpPr/>
          <p:nvPr/>
        </p:nvSpPr>
        <p:spPr>
          <a:xfrm rot="5400000">
            <a:off x="-297162" y="3265450"/>
            <a:ext cx="2075582" cy="584645"/>
          </a:xfrm>
          <a:prstGeom prst="bentUpArrow">
            <a:avLst>
              <a:gd name="adj1" fmla="val 21276"/>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0" name="グループ化 189"/>
          <p:cNvGrpSpPr/>
          <p:nvPr/>
        </p:nvGrpSpPr>
        <p:grpSpPr>
          <a:xfrm>
            <a:off x="1012533" y="4276595"/>
            <a:ext cx="1831275" cy="603428"/>
            <a:chOff x="656478" y="3246338"/>
            <a:chExt cx="953147" cy="968403"/>
          </a:xfrm>
        </p:grpSpPr>
        <p:sp>
          <p:nvSpPr>
            <p:cNvPr id="191" name="正方形/長方形 190"/>
            <p:cNvSpPr/>
            <p:nvPr/>
          </p:nvSpPr>
          <p:spPr>
            <a:xfrm>
              <a:off x="683568" y="3246338"/>
              <a:ext cx="926056" cy="5974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テキスト ボックス 191"/>
            <p:cNvSpPr txBox="1"/>
            <p:nvPr/>
          </p:nvSpPr>
          <p:spPr>
            <a:xfrm>
              <a:off x="656478" y="3276273"/>
              <a:ext cx="953147" cy="938468"/>
            </a:xfrm>
            <a:prstGeom prst="rect">
              <a:avLst/>
            </a:prstGeom>
            <a:noFill/>
          </p:spPr>
          <p:txBody>
            <a:bodyPr wrap="square" rtlCol="0">
              <a:spAutoFit/>
            </a:bodyPr>
            <a:lstStyle/>
            <a:p>
              <a:pPr algn="ctr"/>
              <a:r>
                <a:rPr lang="ja-JP" altLang="en-US" sz="1600" dirty="0" smtClean="0">
                  <a:latin typeface="メイリオ" pitchFamily="50" charset="-128"/>
                  <a:ea typeface="メイリオ" pitchFamily="50" charset="-128"/>
                  <a:cs typeface="メイリオ" pitchFamily="50" charset="-128"/>
                </a:rPr>
                <a:t>②そのままの画像</a:t>
              </a:r>
              <a:endParaRPr lang="ja-JP" altLang="en-US" sz="1600" dirty="0">
                <a:latin typeface="メイリオ" pitchFamily="50" charset="-128"/>
                <a:ea typeface="メイリオ" pitchFamily="50" charset="-128"/>
                <a:cs typeface="メイリオ" pitchFamily="50" charset="-128"/>
              </a:endParaRPr>
            </a:p>
          </p:txBody>
        </p:sp>
      </p:grpSp>
      <p:pic>
        <p:nvPicPr>
          <p:cNvPr id="205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429" b="2684"/>
          <a:stretch/>
        </p:blipFill>
        <p:spPr bwMode="auto">
          <a:xfrm>
            <a:off x="3719950" y="3356992"/>
            <a:ext cx="1373014" cy="101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6" name="正方形/長方形 2055"/>
          <p:cNvSpPr/>
          <p:nvPr/>
        </p:nvSpPr>
        <p:spPr>
          <a:xfrm>
            <a:off x="3431019" y="4695357"/>
            <a:ext cx="226215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セグメンテーション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0"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429" b="2684"/>
          <a:stretch/>
        </p:blipFill>
        <p:spPr bwMode="auto">
          <a:xfrm>
            <a:off x="3872350" y="3509392"/>
            <a:ext cx="1373014" cy="101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429" b="2684"/>
          <a:stretch/>
        </p:blipFill>
        <p:spPr bwMode="auto">
          <a:xfrm>
            <a:off x="4024750" y="3661792"/>
            <a:ext cx="1373014" cy="101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9305" y="2485192"/>
            <a:ext cx="1682391" cy="129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1705" y="2637592"/>
            <a:ext cx="1682391" cy="129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4105" y="2789992"/>
            <a:ext cx="1682391" cy="129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 name="下矢印 204"/>
          <p:cNvSpPr/>
          <p:nvPr/>
        </p:nvSpPr>
        <p:spPr>
          <a:xfrm rot="16200000">
            <a:off x="2937590" y="3746607"/>
            <a:ext cx="287721" cy="367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下矢印 205"/>
          <p:cNvSpPr/>
          <p:nvPr/>
        </p:nvSpPr>
        <p:spPr>
          <a:xfrm rot="19006739">
            <a:off x="5862194" y="2698030"/>
            <a:ext cx="287721" cy="367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下矢印 206"/>
          <p:cNvSpPr/>
          <p:nvPr/>
        </p:nvSpPr>
        <p:spPr>
          <a:xfrm rot="14257458">
            <a:off x="5812317" y="3457718"/>
            <a:ext cx="287721" cy="367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8" name="正方形/長方形 2057"/>
          <p:cNvSpPr/>
          <p:nvPr/>
        </p:nvSpPr>
        <p:spPr>
          <a:xfrm>
            <a:off x="5585361" y="3080338"/>
            <a:ext cx="2070409" cy="369332"/>
          </a:xfrm>
          <a:prstGeom prst="rect">
            <a:avLst/>
          </a:prstGeom>
        </p:spPr>
        <p:txBody>
          <a:bodyPr wrap="square">
            <a:spAutoFit/>
          </a:bodyPr>
          <a:lstStyle/>
          <a:p>
            <a:r>
              <a:rPr lang="en-US" altLang="ja-JP" dirty="0" smtClean="0"/>
              <a:t>Labeling</a:t>
            </a:r>
            <a:endParaRPr lang="ja-JP" altLang="en-US" dirty="0"/>
          </a:p>
        </p:txBody>
      </p:sp>
      <p:sp>
        <p:nvSpPr>
          <p:cNvPr id="208" name="下矢印 207"/>
          <p:cNvSpPr/>
          <p:nvPr/>
        </p:nvSpPr>
        <p:spPr>
          <a:xfrm rot="16200000">
            <a:off x="6620856" y="3081456"/>
            <a:ext cx="287721" cy="367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84104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正方形/長方形 166"/>
          <p:cNvSpPr/>
          <p:nvPr/>
        </p:nvSpPr>
        <p:spPr>
          <a:xfrm>
            <a:off x="240292" y="1412776"/>
            <a:ext cx="2657612" cy="3435431"/>
          </a:xfrm>
          <a:prstGeom prst="rect">
            <a:avLst/>
          </a:prstGeom>
          <a:pattFill prst="dkUpDiag">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smtClean="0">
              <a:solidFill>
                <a:schemeClr val="tx1"/>
              </a:solidFill>
            </a:endParaRPr>
          </a:p>
        </p:txBody>
      </p:sp>
      <p:sp>
        <p:nvSpPr>
          <p:cNvPr id="2" name="タイトル 1"/>
          <p:cNvSpPr>
            <a:spLocks noGrp="1"/>
          </p:cNvSpPr>
          <p:nvPr>
            <p:ph type="title"/>
          </p:nvPr>
        </p:nvSpPr>
        <p:spPr/>
        <p:txBody>
          <a:bodyPr/>
          <a:lstStyle/>
          <a:p>
            <a:r>
              <a:rPr kumimoji="1" lang="ja-JP" altLang="en-US" dirty="0" smtClean="0"/>
              <a:t>提案手法の概要 </a:t>
            </a:r>
            <a:r>
              <a:rPr lang="en-US" altLang="ja-JP" dirty="0" smtClean="0"/>
              <a:t>1/3</a:t>
            </a:r>
            <a:endParaRPr kumimoji="1" lang="ja-JP" altLang="en-US" dirty="0"/>
          </a:p>
        </p:txBody>
      </p:sp>
      <p:sp>
        <p:nvSpPr>
          <p:cNvPr id="3" name="スライド番号プレースホルダー 2"/>
          <p:cNvSpPr>
            <a:spLocks noGrp="1"/>
          </p:cNvSpPr>
          <p:nvPr>
            <p:ph type="sldNum" sz="quarter" idx="12"/>
          </p:nvPr>
        </p:nvSpPr>
        <p:spPr/>
        <p:txBody>
          <a:bodyPr/>
          <a:lstStyle/>
          <a:p>
            <a:r>
              <a:rPr lang="en-US" altLang="ja-JP" dirty="0" smtClean="0"/>
              <a:t>7</a:t>
            </a:r>
            <a:endParaRPr lang="ja-JP" altLang="en-US" dirty="0"/>
          </a:p>
        </p:txBody>
      </p:sp>
      <p:grpSp>
        <p:nvGrpSpPr>
          <p:cNvPr id="87" name="グループ化 86"/>
          <p:cNvGrpSpPr/>
          <p:nvPr/>
        </p:nvGrpSpPr>
        <p:grpSpPr>
          <a:xfrm>
            <a:off x="240292" y="1902435"/>
            <a:ext cx="1176620" cy="618319"/>
            <a:chOff x="554529" y="2852936"/>
            <a:chExt cx="1176620" cy="618319"/>
          </a:xfrm>
        </p:grpSpPr>
        <p:sp>
          <p:nvSpPr>
            <p:cNvPr id="88" name="正方形/長方形 87"/>
            <p:cNvSpPr/>
            <p:nvPr/>
          </p:nvSpPr>
          <p:spPr>
            <a:xfrm>
              <a:off x="676621" y="2852936"/>
              <a:ext cx="950024" cy="606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p:cNvSpPr txBox="1"/>
            <p:nvPr/>
          </p:nvSpPr>
          <p:spPr>
            <a:xfrm>
              <a:off x="554529" y="2886480"/>
              <a:ext cx="1176620" cy="584775"/>
            </a:xfrm>
            <a:prstGeom prst="rect">
              <a:avLst/>
            </a:prstGeom>
            <a:noFill/>
          </p:spPr>
          <p:txBody>
            <a:bodyPr wrap="square" rtlCol="0">
              <a:spAutoFit/>
            </a:bodyPr>
            <a:lstStyle/>
            <a:p>
              <a:pPr algn="ctr"/>
              <a:r>
                <a:rPr lang="ja-JP" altLang="en-US" sz="1600" dirty="0" smtClean="0">
                  <a:latin typeface="メイリオ" pitchFamily="50" charset="-128"/>
                  <a:ea typeface="メイリオ" pitchFamily="50" charset="-128"/>
                  <a:cs typeface="メイリオ" pitchFamily="50" charset="-128"/>
                </a:rPr>
                <a:t>大量の</a:t>
              </a:r>
              <a:endParaRPr lang="en-US" altLang="ja-JP" sz="1600" dirty="0" smtClean="0">
                <a:latin typeface="メイリオ" pitchFamily="50" charset="-128"/>
                <a:ea typeface="メイリオ" pitchFamily="50" charset="-128"/>
                <a:cs typeface="メイリオ" pitchFamily="50" charset="-128"/>
              </a:endParaRPr>
            </a:p>
            <a:p>
              <a:pPr algn="ctr"/>
              <a:r>
                <a:rPr lang="ja-JP" altLang="en-US" sz="1600" dirty="0" smtClean="0">
                  <a:latin typeface="メイリオ" pitchFamily="50" charset="-128"/>
                  <a:ea typeface="メイリオ" pitchFamily="50" charset="-128"/>
                  <a:cs typeface="メイリオ" pitchFamily="50" charset="-128"/>
                </a:rPr>
                <a:t>道路画像</a:t>
              </a:r>
              <a:endParaRPr lang="ja-JP" altLang="en-US" sz="1600" dirty="0">
                <a:latin typeface="メイリオ" pitchFamily="50" charset="-128"/>
                <a:ea typeface="メイリオ" pitchFamily="50" charset="-128"/>
                <a:cs typeface="メイリオ" pitchFamily="50" charset="-128"/>
              </a:endParaRPr>
            </a:p>
          </p:txBody>
        </p:sp>
      </p:grpSp>
      <p:grpSp>
        <p:nvGrpSpPr>
          <p:cNvPr id="5" name="グループ化 4"/>
          <p:cNvGrpSpPr/>
          <p:nvPr/>
        </p:nvGrpSpPr>
        <p:grpSpPr>
          <a:xfrm>
            <a:off x="971600" y="2727807"/>
            <a:ext cx="1656183" cy="603428"/>
            <a:chOff x="656478" y="3246338"/>
            <a:chExt cx="953147" cy="968403"/>
          </a:xfrm>
        </p:grpSpPr>
        <p:sp>
          <p:nvSpPr>
            <p:cNvPr id="101" name="正方形/長方形 100"/>
            <p:cNvSpPr/>
            <p:nvPr/>
          </p:nvSpPr>
          <p:spPr>
            <a:xfrm>
              <a:off x="683568" y="3246338"/>
              <a:ext cx="926056" cy="5974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p:cNvSpPr txBox="1"/>
            <p:nvPr/>
          </p:nvSpPr>
          <p:spPr>
            <a:xfrm>
              <a:off x="656478" y="3276273"/>
              <a:ext cx="953147" cy="938468"/>
            </a:xfrm>
            <a:prstGeom prst="rect">
              <a:avLst/>
            </a:prstGeom>
            <a:noFill/>
          </p:spPr>
          <p:txBody>
            <a:bodyPr wrap="square" rtlCol="0">
              <a:spAutoFit/>
            </a:bodyPr>
            <a:lstStyle/>
            <a:p>
              <a:pPr algn="ctr"/>
              <a:r>
                <a:rPr lang="ja-JP" altLang="en-US" sz="1600" dirty="0" smtClean="0">
                  <a:latin typeface="メイリオ" pitchFamily="50" charset="-128"/>
                  <a:ea typeface="メイリオ" pitchFamily="50" charset="-128"/>
                  <a:cs typeface="メイリオ" pitchFamily="50" charset="-128"/>
                </a:rPr>
                <a:t>①仮想的な画像</a:t>
              </a:r>
              <a:endParaRPr lang="ja-JP" altLang="en-US" sz="1600" dirty="0">
                <a:latin typeface="メイリオ" pitchFamily="50" charset="-128"/>
                <a:ea typeface="メイリオ" pitchFamily="50" charset="-128"/>
                <a:cs typeface="メイリオ" pitchFamily="50" charset="-128"/>
              </a:endParaRPr>
            </a:p>
          </p:txBody>
        </p:sp>
      </p:grpSp>
      <p:pic>
        <p:nvPicPr>
          <p:cNvPr id="103" name="図 102"/>
          <p:cNvPicPr>
            <a:picLocks noChangeAspect="1"/>
          </p:cNvPicPr>
          <p:nvPr/>
        </p:nvPicPr>
        <p:blipFill rotWithShape="1">
          <a:blip r:embed="rId3"/>
          <a:srcRect l="7329" t="13251" r="74659" b="51495"/>
          <a:stretch/>
        </p:blipFill>
        <p:spPr>
          <a:xfrm>
            <a:off x="1067995" y="1471261"/>
            <a:ext cx="662486" cy="518649"/>
          </a:xfrm>
          <a:prstGeom prst="rect">
            <a:avLst/>
          </a:prstGeom>
        </p:spPr>
      </p:pic>
      <p:pic>
        <p:nvPicPr>
          <p:cNvPr id="104" name="図 103"/>
          <p:cNvPicPr>
            <a:picLocks noChangeAspect="1"/>
          </p:cNvPicPr>
          <p:nvPr/>
        </p:nvPicPr>
        <p:blipFill rotWithShape="1">
          <a:blip r:embed="rId3"/>
          <a:srcRect l="7329" t="13251" r="74659" b="51495"/>
          <a:stretch/>
        </p:blipFill>
        <p:spPr>
          <a:xfrm>
            <a:off x="1172677" y="1540283"/>
            <a:ext cx="662486" cy="518649"/>
          </a:xfrm>
          <a:prstGeom prst="rect">
            <a:avLst/>
          </a:prstGeom>
        </p:spPr>
      </p:pic>
      <p:pic>
        <p:nvPicPr>
          <p:cNvPr id="105" name="図 104"/>
          <p:cNvPicPr>
            <a:picLocks noChangeAspect="1"/>
          </p:cNvPicPr>
          <p:nvPr/>
        </p:nvPicPr>
        <p:blipFill rotWithShape="1">
          <a:blip r:embed="rId3"/>
          <a:srcRect l="7329" t="13251" r="74659" b="51495"/>
          <a:stretch/>
        </p:blipFill>
        <p:spPr>
          <a:xfrm>
            <a:off x="1290817" y="1675363"/>
            <a:ext cx="662486" cy="518649"/>
          </a:xfrm>
          <a:prstGeom prst="rect">
            <a:avLst/>
          </a:prstGeom>
        </p:spPr>
      </p:pic>
      <p:pic>
        <p:nvPicPr>
          <p:cNvPr id="106" name="図 105"/>
          <p:cNvPicPr>
            <a:picLocks noChangeAspect="1"/>
          </p:cNvPicPr>
          <p:nvPr/>
        </p:nvPicPr>
        <p:blipFill rotWithShape="1">
          <a:blip r:embed="rId3"/>
          <a:srcRect l="7329" t="13251" r="74659" b="51495"/>
          <a:stretch/>
        </p:blipFill>
        <p:spPr>
          <a:xfrm>
            <a:off x="1416912" y="1779961"/>
            <a:ext cx="662486" cy="518649"/>
          </a:xfrm>
          <a:prstGeom prst="rect">
            <a:avLst/>
          </a:prstGeom>
        </p:spPr>
      </p:pic>
      <p:sp>
        <p:nvSpPr>
          <p:cNvPr id="108" name="下矢印 107"/>
          <p:cNvSpPr/>
          <p:nvPr/>
        </p:nvSpPr>
        <p:spPr>
          <a:xfrm rot="16200000">
            <a:off x="2937591" y="2086574"/>
            <a:ext cx="287721" cy="367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a:off x="3386196" y="1196752"/>
            <a:ext cx="2031325"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Deep</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Learning</a:t>
            </a: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抽出・学習</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50839" y="3100060"/>
            <a:ext cx="2147065"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：ビルや車の影、植生等による遮蔽を消去。学習用に教師データも作成。</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68652" y="1012086"/>
            <a:ext cx="9028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INPUT</a:t>
            </a:r>
            <a:endParaRPr lang="ja-JP" altLang="en-US" dirty="0"/>
          </a:p>
        </p:txBody>
      </p:sp>
      <p:sp>
        <p:nvSpPr>
          <p:cNvPr id="179" name="正方形/長方形 178"/>
          <p:cNvSpPr/>
          <p:nvPr/>
        </p:nvSpPr>
        <p:spPr>
          <a:xfrm>
            <a:off x="7468397" y="2060848"/>
            <a:ext cx="1149005" cy="369332"/>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OUTPUT</a:t>
            </a:r>
            <a:endParaRPr lang="ja-JP" altLang="en-US" dirty="0"/>
          </a:p>
        </p:txBody>
      </p:sp>
      <p:grpSp>
        <p:nvGrpSpPr>
          <p:cNvPr id="187" name="グループ化 186"/>
          <p:cNvGrpSpPr/>
          <p:nvPr/>
        </p:nvGrpSpPr>
        <p:grpSpPr>
          <a:xfrm>
            <a:off x="9354213" y="5000732"/>
            <a:ext cx="4218787" cy="2000786"/>
            <a:chOff x="3282547" y="5000732"/>
            <a:chExt cx="4218787" cy="2000786"/>
          </a:xfrm>
        </p:grpSpPr>
        <p:sp>
          <p:nvSpPr>
            <p:cNvPr id="71" name="円/楕円 70"/>
            <p:cNvSpPr/>
            <p:nvPr/>
          </p:nvSpPr>
          <p:spPr>
            <a:xfrm>
              <a:off x="6952121" y="5000732"/>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cxnSp>
          <p:nvCxnSpPr>
            <p:cNvPr id="83" name="直線矢印コネクタ 82"/>
            <p:cNvCxnSpPr>
              <a:stCxn id="115" idx="6"/>
              <a:endCxn id="71" idx="2"/>
            </p:cNvCxnSpPr>
            <p:nvPr/>
          </p:nvCxnSpPr>
          <p:spPr>
            <a:xfrm flipV="1">
              <a:off x="6489365" y="5274823"/>
              <a:ext cx="462756" cy="369121"/>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sp>
          <p:nvSpPr>
            <p:cNvPr id="98" name="正方形/長方形 97"/>
            <p:cNvSpPr/>
            <p:nvPr/>
          </p:nvSpPr>
          <p:spPr>
            <a:xfrm>
              <a:off x="5175739" y="5756494"/>
              <a:ext cx="492443" cy="461665"/>
            </a:xfrm>
            <a:prstGeom prst="rect">
              <a:avLst/>
            </a:prstGeom>
          </p:spPr>
          <p:txBody>
            <a:bodyPr wrap="none">
              <a:spAutoFit/>
            </a:bodyPr>
            <a:lstStyle/>
            <a:p>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p>
          </p:txBody>
        </p:sp>
        <p:sp>
          <p:nvSpPr>
            <p:cNvPr id="110" name="円/楕円 109"/>
            <p:cNvSpPr/>
            <p:nvPr/>
          </p:nvSpPr>
          <p:spPr>
            <a:xfrm>
              <a:off x="6952121" y="5727034"/>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14" name="円/楕円 113"/>
            <p:cNvSpPr/>
            <p:nvPr/>
          </p:nvSpPr>
          <p:spPr>
            <a:xfrm>
              <a:off x="6952121" y="6453336"/>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15" name="円/楕円 114"/>
            <p:cNvSpPr/>
            <p:nvPr/>
          </p:nvSpPr>
          <p:spPr>
            <a:xfrm>
              <a:off x="5940152" y="5369853"/>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16" name="円/楕円 115"/>
            <p:cNvSpPr/>
            <p:nvPr/>
          </p:nvSpPr>
          <p:spPr>
            <a:xfrm>
              <a:off x="5940152" y="6096155"/>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cxnSp>
          <p:nvCxnSpPr>
            <p:cNvPr id="117" name="直線矢印コネクタ 116"/>
            <p:cNvCxnSpPr/>
            <p:nvPr/>
          </p:nvCxnSpPr>
          <p:spPr>
            <a:xfrm flipV="1">
              <a:off x="6489365" y="6001125"/>
              <a:ext cx="462756" cy="369121"/>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endCxn id="110" idx="2"/>
            </p:cNvCxnSpPr>
            <p:nvPr/>
          </p:nvCxnSpPr>
          <p:spPr>
            <a:xfrm>
              <a:off x="6489365" y="5653448"/>
              <a:ext cx="462756" cy="347677"/>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a:off x="6489365" y="6358347"/>
              <a:ext cx="462756" cy="347677"/>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a:endCxn id="71" idx="2"/>
            </p:cNvCxnSpPr>
            <p:nvPr/>
          </p:nvCxnSpPr>
          <p:spPr>
            <a:xfrm flipV="1">
              <a:off x="6489365" y="5274823"/>
              <a:ext cx="462756" cy="1083524"/>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endCxn id="114" idx="2"/>
            </p:cNvCxnSpPr>
            <p:nvPr/>
          </p:nvCxnSpPr>
          <p:spPr>
            <a:xfrm>
              <a:off x="6489365" y="5668385"/>
              <a:ext cx="462756" cy="1059042"/>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a:off x="5477162" y="5597484"/>
              <a:ext cx="462756" cy="0"/>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a:off x="5470484" y="6349688"/>
              <a:ext cx="462756" cy="0"/>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p:nvPr/>
          </p:nvCxnSpPr>
          <p:spPr>
            <a:xfrm>
              <a:off x="5470484" y="5680890"/>
              <a:ext cx="462756" cy="596968"/>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endCxn id="115" idx="2"/>
            </p:cNvCxnSpPr>
            <p:nvPr/>
          </p:nvCxnSpPr>
          <p:spPr>
            <a:xfrm flipV="1">
              <a:off x="5495866" y="5643944"/>
              <a:ext cx="444286" cy="631272"/>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sp>
          <p:nvSpPr>
            <p:cNvPr id="138" name="円/楕円 137"/>
            <p:cNvSpPr/>
            <p:nvPr/>
          </p:nvSpPr>
          <p:spPr>
            <a:xfrm>
              <a:off x="3282547" y="5000732"/>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40" name="円/楕円 139"/>
            <p:cNvSpPr/>
            <p:nvPr/>
          </p:nvSpPr>
          <p:spPr>
            <a:xfrm>
              <a:off x="3282547" y="5727034"/>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42" name="円/楕円 141"/>
            <p:cNvSpPr/>
            <p:nvPr/>
          </p:nvSpPr>
          <p:spPr>
            <a:xfrm>
              <a:off x="3282547" y="6453336"/>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cxnSp>
          <p:nvCxnSpPr>
            <p:cNvPr id="143" name="直線矢印コネクタ 142"/>
            <p:cNvCxnSpPr/>
            <p:nvPr/>
          </p:nvCxnSpPr>
          <p:spPr>
            <a:xfrm flipV="1">
              <a:off x="3827674" y="5589240"/>
              <a:ext cx="462756" cy="369121"/>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flipV="1">
              <a:off x="3827674" y="6315542"/>
              <a:ext cx="462756" cy="369121"/>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a:off x="3827674" y="5967865"/>
              <a:ext cx="462756" cy="347677"/>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3827674" y="5240086"/>
              <a:ext cx="462756" cy="347677"/>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V="1">
              <a:off x="3827674" y="5589240"/>
              <a:ext cx="462756" cy="1083524"/>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a:off x="3827674" y="5250278"/>
              <a:ext cx="462756" cy="1059042"/>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sp>
          <p:nvSpPr>
            <p:cNvPr id="151" name="円/楕円 150"/>
            <p:cNvSpPr/>
            <p:nvPr/>
          </p:nvSpPr>
          <p:spPr>
            <a:xfrm>
              <a:off x="4271469" y="5369853"/>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53" name="円/楕円 152"/>
            <p:cNvSpPr/>
            <p:nvPr/>
          </p:nvSpPr>
          <p:spPr>
            <a:xfrm>
              <a:off x="4271469" y="6096155"/>
              <a:ext cx="549213" cy="548182"/>
            </a:xfrm>
            <a:prstGeom prst="ellipse">
              <a:avLst/>
            </a:prstGeom>
            <a:ln>
              <a:solidFill>
                <a:srgbClr val="021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cxnSp>
          <p:nvCxnSpPr>
            <p:cNvPr id="155" name="直線矢印コネクタ 154"/>
            <p:cNvCxnSpPr/>
            <p:nvPr/>
          </p:nvCxnSpPr>
          <p:spPr>
            <a:xfrm>
              <a:off x="4844938" y="5600126"/>
              <a:ext cx="462756" cy="0"/>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a:off x="4838260" y="6352330"/>
              <a:ext cx="462756" cy="0"/>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a:off x="4822962" y="5702362"/>
              <a:ext cx="474397" cy="572854"/>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flipV="1">
              <a:off x="4863642" y="5646586"/>
              <a:ext cx="444286" cy="631272"/>
            </a:xfrm>
            <a:prstGeom prst="straightConnector1">
              <a:avLst/>
            </a:prstGeom>
            <a:ln w="28575">
              <a:solidFill>
                <a:srgbClr val="021F4D"/>
              </a:solidFill>
              <a:tailEnd type="arrow"/>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1880" y="1796754"/>
            <a:ext cx="2124868" cy="101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8" name="屈折矢印 187"/>
          <p:cNvSpPr/>
          <p:nvPr/>
        </p:nvSpPr>
        <p:spPr>
          <a:xfrm rot="5400000">
            <a:off x="495833" y="2465538"/>
            <a:ext cx="469174" cy="56422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屈折矢印 188"/>
          <p:cNvSpPr/>
          <p:nvPr/>
        </p:nvSpPr>
        <p:spPr>
          <a:xfrm rot="5400000">
            <a:off x="-297162" y="3265450"/>
            <a:ext cx="2075582" cy="584645"/>
          </a:xfrm>
          <a:prstGeom prst="bentUpArrow">
            <a:avLst>
              <a:gd name="adj1" fmla="val 21276"/>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0" name="グループ化 189"/>
          <p:cNvGrpSpPr/>
          <p:nvPr/>
        </p:nvGrpSpPr>
        <p:grpSpPr>
          <a:xfrm>
            <a:off x="1012533" y="4276595"/>
            <a:ext cx="1831275" cy="603428"/>
            <a:chOff x="656478" y="3246338"/>
            <a:chExt cx="953147" cy="968403"/>
          </a:xfrm>
        </p:grpSpPr>
        <p:sp>
          <p:nvSpPr>
            <p:cNvPr id="191" name="正方形/長方形 190"/>
            <p:cNvSpPr/>
            <p:nvPr/>
          </p:nvSpPr>
          <p:spPr>
            <a:xfrm>
              <a:off x="683568" y="3246338"/>
              <a:ext cx="926056" cy="5974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テキスト ボックス 191"/>
            <p:cNvSpPr txBox="1"/>
            <p:nvPr/>
          </p:nvSpPr>
          <p:spPr>
            <a:xfrm>
              <a:off x="656478" y="3276273"/>
              <a:ext cx="953147" cy="938468"/>
            </a:xfrm>
            <a:prstGeom prst="rect">
              <a:avLst/>
            </a:prstGeom>
            <a:noFill/>
          </p:spPr>
          <p:txBody>
            <a:bodyPr wrap="square" rtlCol="0">
              <a:spAutoFit/>
            </a:bodyPr>
            <a:lstStyle/>
            <a:p>
              <a:pPr algn="ctr"/>
              <a:r>
                <a:rPr lang="ja-JP" altLang="en-US" sz="1600" dirty="0" smtClean="0">
                  <a:latin typeface="メイリオ" pitchFamily="50" charset="-128"/>
                  <a:ea typeface="メイリオ" pitchFamily="50" charset="-128"/>
                  <a:cs typeface="メイリオ" pitchFamily="50" charset="-128"/>
                </a:rPr>
                <a:t>②そのままの画像</a:t>
              </a:r>
              <a:endParaRPr lang="ja-JP" altLang="en-US" sz="1600" dirty="0">
                <a:latin typeface="メイリオ" pitchFamily="50" charset="-128"/>
                <a:ea typeface="メイリオ" pitchFamily="50" charset="-128"/>
                <a:cs typeface="メイリオ" pitchFamily="50" charset="-128"/>
              </a:endParaRPr>
            </a:p>
          </p:txBody>
        </p:sp>
      </p:grpSp>
      <p:pic>
        <p:nvPicPr>
          <p:cNvPr id="205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429" b="2684"/>
          <a:stretch/>
        </p:blipFill>
        <p:spPr bwMode="auto">
          <a:xfrm>
            <a:off x="3719950" y="3356992"/>
            <a:ext cx="1373014" cy="101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6" name="正方形/長方形 2055"/>
          <p:cNvSpPr/>
          <p:nvPr/>
        </p:nvSpPr>
        <p:spPr>
          <a:xfrm>
            <a:off x="3347864" y="4662014"/>
            <a:ext cx="2492990" cy="646331"/>
          </a:xfrm>
          <a:prstGeom prst="rect">
            <a:avLst/>
          </a:prstGeom>
        </p:spPr>
        <p:txBody>
          <a:bodyPr wrap="none">
            <a:spAutoFit/>
          </a:bodyPr>
          <a:lstStyle/>
          <a:p>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Superpixells</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：セグメンテーション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0"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429" b="2684"/>
          <a:stretch/>
        </p:blipFill>
        <p:spPr bwMode="auto">
          <a:xfrm>
            <a:off x="3872350" y="3509392"/>
            <a:ext cx="1373014" cy="101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429" b="2684"/>
          <a:stretch/>
        </p:blipFill>
        <p:spPr bwMode="auto">
          <a:xfrm>
            <a:off x="4024750" y="3661792"/>
            <a:ext cx="1373014" cy="101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9305" y="2485192"/>
            <a:ext cx="1682391" cy="129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1705" y="2637592"/>
            <a:ext cx="1682391" cy="129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4105" y="2789992"/>
            <a:ext cx="1682391" cy="129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 name="下矢印 204"/>
          <p:cNvSpPr/>
          <p:nvPr/>
        </p:nvSpPr>
        <p:spPr>
          <a:xfrm rot="16200000">
            <a:off x="2937590" y="3746607"/>
            <a:ext cx="287721" cy="367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下矢印 205"/>
          <p:cNvSpPr/>
          <p:nvPr/>
        </p:nvSpPr>
        <p:spPr>
          <a:xfrm rot="19006739">
            <a:off x="5862194" y="2698030"/>
            <a:ext cx="287721" cy="367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下矢印 206"/>
          <p:cNvSpPr/>
          <p:nvPr/>
        </p:nvSpPr>
        <p:spPr>
          <a:xfrm rot="14257458">
            <a:off x="5812317" y="3457718"/>
            <a:ext cx="287721" cy="367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8" name="正方形/長方形 2057"/>
          <p:cNvSpPr/>
          <p:nvPr/>
        </p:nvSpPr>
        <p:spPr>
          <a:xfrm>
            <a:off x="5585361" y="3080338"/>
            <a:ext cx="2070409" cy="369332"/>
          </a:xfrm>
          <a:prstGeom prst="rect">
            <a:avLst/>
          </a:prstGeom>
        </p:spPr>
        <p:txBody>
          <a:bodyPr wrap="square">
            <a:spAutoFit/>
          </a:bodyPr>
          <a:lstStyle/>
          <a:p>
            <a:r>
              <a:rPr lang="en-US" altLang="ja-JP" dirty="0" smtClean="0"/>
              <a:t>Labeling</a:t>
            </a:r>
            <a:endParaRPr lang="ja-JP" altLang="en-US" dirty="0"/>
          </a:p>
        </p:txBody>
      </p:sp>
      <p:sp>
        <p:nvSpPr>
          <p:cNvPr id="208" name="下矢印 207"/>
          <p:cNvSpPr/>
          <p:nvPr/>
        </p:nvSpPr>
        <p:spPr>
          <a:xfrm rot="16200000">
            <a:off x="6620856" y="3081456"/>
            <a:ext cx="287721" cy="367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9041" y="744188"/>
            <a:ext cx="3258823" cy="4804726"/>
          </a:xfrm>
          <a:prstGeom prst="rect">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5724129" y="744188"/>
            <a:ext cx="3373680" cy="4804726"/>
          </a:xfrm>
          <a:prstGeom prst="rect">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3347864" y="2982238"/>
            <a:ext cx="2376264" cy="2569506"/>
          </a:xfrm>
          <a:prstGeom prst="rect">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2517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lang="ja-JP" altLang="en-US" dirty="0"/>
              <a:t>の概要 </a:t>
            </a:r>
            <a:r>
              <a:rPr lang="en-US" altLang="ja-JP" dirty="0" smtClean="0"/>
              <a:t>2/3</a:t>
            </a:r>
            <a:endParaRPr kumimoji="1" lang="ja-JP" altLang="en-US" dirty="0"/>
          </a:p>
        </p:txBody>
      </p:sp>
      <p:sp>
        <p:nvSpPr>
          <p:cNvPr id="3" name="スライド番号プレースホルダー 2"/>
          <p:cNvSpPr>
            <a:spLocks noGrp="1"/>
          </p:cNvSpPr>
          <p:nvPr>
            <p:ph type="sldNum" sz="quarter" idx="12"/>
          </p:nvPr>
        </p:nvSpPr>
        <p:spPr/>
        <p:txBody>
          <a:bodyPr/>
          <a:lstStyle/>
          <a:p>
            <a:r>
              <a:rPr lang="en-US" altLang="ja-JP" dirty="0" smtClean="0"/>
              <a:t>8</a:t>
            </a:r>
            <a:endParaRPr lang="ja-JP" altLang="en-US" dirty="0"/>
          </a:p>
        </p:txBody>
      </p:sp>
      <p:pic>
        <p:nvPicPr>
          <p:cNvPr id="2052" name="Picture 4" descr="http://enterprisezine.jp/static/images/article/6471/6471_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54" y="1419955"/>
            <a:ext cx="7128792" cy="484758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323528" y="817548"/>
            <a:ext cx="1980029"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特徴抽出　</a:t>
            </a:r>
            <a:endParaRPr lang="ja-JP" altLang="en-US" sz="2800" dirty="0"/>
          </a:p>
        </p:txBody>
      </p:sp>
      <p:sp>
        <p:nvSpPr>
          <p:cNvPr id="10" name="正方形/長方形 9"/>
          <p:cNvSpPr/>
          <p:nvPr/>
        </p:nvSpPr>
        <p:spPr>
          <a:xfrm>
            <a:off x="4394" y="2348880"/>
            <a:ext cx="1831302" cy="923330"/>
          </a:xfrm>
          <a:prstGeom prst="rect">
            <a:avLst/>
          </a:prstGeom>
        </p:spPr>
        <p:txBody>
          <a:bodyPr wrap="square">
            <a:spAutoFit/>
          </a:bodyPr>
          <a:lstStyle/>
          <a:p>
            <a:r>
              <a:rPr lang="ja-JP" altLang="en-US" dirty="0" smtClean="0"/>
              <a:t>カーネルを</a:t>
            </a:r>
            <a:endParaRPr lang="en-US" altLang="ja-JP" dirty="0" smtClean="0"/>
          </a:p>
          <a:p>
            <a:r>
              <a:rPr lang="ja-JP" altLang="en-US" dirty="0" smtClean="0"/>
              <a:t>スライドさせて</a:t>
            </a:r>
            <a:endParaRPr lang="en-US" altLang="ja-JP" dirty="0" smtClean="0"/>
          </a:p>
          <a:p>
            <a:r>
              <a:rPr lang="ja-JP" altLang="en-US" dirty="0" smtClean="0"/>
              <a:t>画像に畳み込む</a:t>
            </a:r>
            <a:endParaRPr lang="ja-JP" altLang="en-US" dirty="0"/>
          </a:p>
        </p:txBody>
      </p:sp>
      <p:sp>
        <p:nvSpPr>
          <p:cNvPr id="68" name="正方形/長方形 67"/>
          <p:cNvSpPr/>
          <p:nvPr/>
        </p:nvSpPr>
        <p:spPr>
          <a:xfrm>
            <a:off x="7018717" y="4671421"/>
            <a:ext cx="2093843" cy="646331"/>
          </a:xfrm>
          <a:prstGeom prst="rect">
            <a:avLst/>
          </a:prstGeom>
        </p:spPr>
        <p:txBody>
          <a:bodyPr wrap="none">
            <a:spAutoFit/>
          </a:bodyPr>
          <a:lstStyle/>
          <a:p>
            <a:r>
              <a:rPr lang="en-US" altLang="ja-JP" dirty="0" smtClean="0"/>
              <a:t>Feature map</a:t>
            </a:r>
            <a:r>
              <a:rPr lang="ja-JP" altLang="en-US" dirty="0" smtClean="0"/>
              <a:t>の</a:t>
            </a:r>
            <a:endParaRPr lang="en-US" altLang="ja-JP" dirty="0" smtClean="0"/>
          </a:p>
          <a:p>
            <a:r>
              <a:rPr lang="ja-JP" altLang="en-US" dirty="0" smtClean="0"/>
              <a:t>サイズを縮小させる</a:t>
            </a:r>
            <a:endParaRPr lang="ja-JP" altLang="en-US" dirty="0"/>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5949280"/>
            <a:ext cx="2999956"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33047"/>
            <a:ext cx="6444208" cy="8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3623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15817</TotalTime>
  <Words>1386</Words>
  <Application>Microsoft Office PowerPoint</Application>
  <PresentationFormat>画面に合わせる (4:3)</PresentationFormat>
  <Paragraphs>294</Paragraphs>
  <Slides>23</Slides>
  <Notes>13</Notes>
  <HiddenSlides>0</HiddenSlides>
  <MMClips>1</MMClips>
  <ScaleCrop>false</ScaleCrop>
  <HeadingPairs>
    <vt:vector size="8" baseType="variant">
      <vt:variant>
        <vt:lpstr>使用されているフォント</vt:lpstr>
      </vt:variant>
      <vt:variant>
        <vt:i4>8</vt:i4>
      </vt:variant>
      <vt:variant>
        <vt:lpstr>テーマ</vt:lpstr>
      </vt:variant>
      <vt:variant>
        <vt:i4>2</vt:i4>
      </vt:variant>
      <vt:variant>
        <vt:lpstr>埋め込まれた OLE サーバー</vt:lpstr>
      </vt:variant>
      <vt:variant>
        <vt:i4>1</vt:i4>
      </vt:variant>
      <vt:variant>
        <vt:lpstr>スライド タイトル</vt:lpstr>
      </vt:variant>
      <vt:variant>
        <vt:i4>23</vt:i4>
      </vt:variant>
    </vt:vector>
  </HeadingPairs>
  <TitlesOfParts>
    <vt:vector size="34" baseType="lpstr">
      <vt:lpstr>ＭＳ Ｐゴシック</vt:lpstr>
      <vt:lpstr>ＭＳゴシック</vt:lpstr>
      <vt:lpstr>proxima-nova</vt:lpstr>
      <vt:lpstr>proxima-nova-semibold</vt:lpstr>
      <vt:lpstr>メイリオ</vt:lpstr>
      <vt:lpstr>Arial</vt:lpstr>
      <vt:lpstr>Calibri</vt:lpstr>
      <vt:lpstr>Cambria Math</vt:lpstr>
      <vt:lpstr>Office ​​テーマ</vt:lpstr>
      <vt:lpstr>デザインの設定</vt:lpstr>
      <vt:lpstr>ワークシート</vt:lpstr>
      <vt:lpstr> 衛星画像からの路上駐車の 自動検出手法の開発 </vt:lpstr>
      <vt:lpstr>背景①</vt:lpstr>
      <vt:lpstr>背景①</vt:lpstr>
      <vt:lpstr>背景①</vt:lpstr>
      <vt:lpstr>背景②</vt:lpstr>
      <vt:lpstr>背景③・目的</vt:lpstr>
      <vt:lpstr>提案手法の概要 1/3</vt:lpstr>
      <vt:lpstr>提案手法の概要 1/3</vt:lpstr>
      <vt:lpstr>提案手法の概要 2/3</vt:lpstr>
      <vt:lpstr>提案手法の概要 3/3</vt:lpstr>
      <vt:lpstr>ここまでの成果/今後の予定</vt:lpstr>
      <vt:lpstr>PowerPoint プレゼンテーション</vt:lpstr>
      <vt:lpstr>提案手法の概要</vt:lpstr>
      <vt:lpstr>路上駐車による交通容量の低下に関する既往研究</vt:lpstr>
      <vt:lpstr>手動計測の実態</vt:lpstr>
      <vt:lpstr>路上駐車削減のための対策</vt:lpstr>
      <vt:lpstr>状況把握のための既往研究の整理</vt:lpstr>
      <vt:lpstr>状況把握のための既往研究の整理</vt:lpstr>
      <vt:lpstr>静止画像からどのように駐車を判別するのか</vt:lpstr>
      <vt:lpstr>衛星画像を用いた車両検出の課題</vt:lpstr>
      <vt:lpstr>Deep Learningの応用先</vt:lpstr>
      <vt:lpstr>Deep Learningについて</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研究の進捗</dc:title>
  <dc:creator>takahashi</dc:creator>
  <cp:lastModifiedBy>Mami</cp:lastModifiedBy>
  <cp:revision>1709</cp:revision>
  <cp:lastPrinted>2015-02-23T00:51:47Z</cp:lastPrinted>
  <dcterms:created xsi:type="dcterms:W3CDTF">2012-06-25T08:09:40Z</dcterms:created>
  <dcterms:modified xsi:type="dcterms:W3CDTF">2015-02-23T00:52:54Z</dcterms:modified>
</cp:coreProperties>
</file>